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83" r:id="rId3"/>
    <p:sldId id="284" r:id="rId4"/>
    <p:sldId id="268" r:id="rId5"/>
    <p:sldId id="290" r:id="rId6"/>
    <p:sldId id="282" r:id="rId7"/>
    <p:sldId id="291" r:id="rId8"/>
    <p:sldId id="285" r:id="rId9"/>
    <p:sldId id="288" r:id="rId10"/>
    <p:sldId id="289" r:id="rId11"/>
    <p:sldId id="305" r:id="rId12"/>
    <p:sldId id="306" r:id="rId13"/>
    <p:sldId id="293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92" r:id="rId24"/>
    <p:sldId id="294" r:id="rId25"/>
    <p:sldId id="296" r:id="rId26"/>
    <p:sldId id="286" r:id="rId27"/>
    <p:sldId id="287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EF4"/>
    <a:srgbClr val="F1F200"/>
    <a:srgbClr val="2B2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4699"/>
  </p:normalViewPr>
  <p:slideViewPr>
    <p:cSldViewPr snapToGrid="0" snapToObjects="1">
      <p:cViewPr varScale="1">
        <p:scale>
          <a:sx n="103" d="100"/>
          <a:sy n="103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0338F-F164-E244-A4A5-F8932C32D699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34BAE-DC36-B14C-BDF7-A9314E108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8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92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6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24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55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42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25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00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58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85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7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3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62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9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4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37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79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3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4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2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5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gpu</a:t>
            </a:r>
            <a:r>
              <a:rPr lang="en-US" dirty="0"/>
              <a:t> unit likely has a lot of IP 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93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8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appear to be a “dynamic” architecture, just a more tightly coupled asymmetric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E1109-8F84-B945-81D6-3242030C45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7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E3CF-BBC8-8E46-8E30-1E9B32855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61BB9-7A88-974E-9766-2580184E5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F3BAB-FB2E-F049-95EF-223790705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609D6-9CE1-6B42-AF0E-09D80CDB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1B817-A1BE-D543-B626-751A6BB9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4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1F2D-7655-DF4F-8894-684FEA90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55605-330C-4644-AFE0-2150F2002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63578-A91A-1144-92DC-40CA4EC0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434D2-6840-034F-BC86-36F4D73EC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DD261-F1CD-7643-8597-CCF132AC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4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2456E2-638F-5544-BA6F-EC3D190C9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141C2-C584-7243-B2E7-314477918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9F29-AB7B-F64E-88A9-B8FD1226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92354-A96B-854A-88B5-F457C23E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4AA3-644F-D946-9579-4C858D34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0A31-ABDA-0946-8137-1973809A0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EEE3-9D65-064A-9E58-607A1F316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BCE63-8236-D647-853A-06F73B53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89BCB-E7C5-0148-AB32-BC836BB0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631B-86ED-5542-93DE-5F3515EB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3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B6AD-0271-3B4D-BA34-A2FE3E3C5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B7933-7B7B-224E-9572-158DD8D2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F5C7B-1E0D-B14E-AC89-3D0078E4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708D-1595-B845-9A96-190FB788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A6FB-9A63-2D49-8C90-FE9E8417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F117-EACE-A34D-A73A-100F1D47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3FCF-DDFE-B84B-9E2D-0CD544BD2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7F672-8B6E-6C40-9D26-7F1658549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EC67E-FAD5-B64F-B06E-B634A6B3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AD451-6568-5242-903B-DB868305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33C6A-6677-CE48-9BD6-E185981B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0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32D3C-3D61-114C-B4FD-86C82D9E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CA506-5146-8C4D-8C33-ECAF1B80F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8F7C-CE6E-844F-A705-570B541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468EE-0A87-1D42-BBA0-4D9569976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9195E-C4E5-6A43-8450-239A8F4D6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F1C9D-5E4C-924B-BFCD-3D0995BA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86A3F-A83C-5C4C-BA38-153B218E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1D73E-C8D4-E94E-BB81-4DF3951C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B1F75-6398-004D-A6C4-B20B6B3F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A4E7B-8D2D-C14B-9A75-3A6274F4F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B813B-3ABF-8F4F-9762-64D097F8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E62D5-F4D8-694D-A9E1-9EA34A2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0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B5E11-953D-7F43-AC03-B042D139E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50854-249F-B74A-9222-02E70ED0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0E041-67F7-784D-A68C-329EBCF8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AD92-7744-F844-AC96-ECD59667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A6EEC-0DDF-DD40-946D-94F146D2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0B3F6-5FE5-6E4C-8A3D-D44438288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42714-4712-124D-9357-C5478B77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5CCA8-07AC-1545-8311-E5F8BFC3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F7D0F-5F31-714B-A4E0-25E076D2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C3EF-3540-3B4B-A5CE-A665391B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C85A9-B489-1741-B8CB-F08F49AC0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2168A-4FE2-4541-B15F-FDE586E4BF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8DE79-6B20-0E4B-8FFA-005D43F6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73EF8-22A9-234B-AA17-6C0885B4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54457-7F12-5446-9C8C-DC056C68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284DDE-5CC5-004E-8FC1-7F656F87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D2928-6BF4-0440-A0DD-8472946BA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8128-12B0-0B4F-8ED3-B2613D41C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DB9B3-E3F6-2D4F-B09A-AB1A185519C2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74828-2134-E14B-A16E-39126CC0E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43D1-BBD8-1F40-A608-4BFA90AF3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528D-7307-5C4F-822B-D06AF5BF9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6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E1435C-FFFA-324F-A3CB-C36221BF4551}"/>
              </a:ext>
            </a:extLst>
          </p:cNvPr>
          <p:cNvSpPr txBox="1"/>
          <p:nvPr/>
        </p:nvSpPr>
        <p:spPr>
          <a:xfrm>
            <a:off x="259582" y="0"/>
            <a:ext cx="11672835" cy="66787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gables: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	a roofline model for mobile socs</a:t>
            </a: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3200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endParaRPr lang="en-US" sz="16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isaac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stier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robson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compsci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ece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 590</a:t>
            </a: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duke university</a:t>
            </a:r>
          </a:p>
          <a:p>
            <a:pPr algn="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18 sept 2019</a:t>
            </a:r>
          </a:p>
        </p:txBody>
      </p:sp>
    </p:spTree>
    <p:extLst>
      <p:ext uri="{BB962C8B-B14F-4D97-AF65-F5344CB8AC3E}">
        <p14:creationId xmlns:p14="http://schemas.microsoft.com/office/powerpoint/2010/main" val="142963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arm </a:t>
            </a:r>
            <a:r>
              <a:rPr lang="en-US" sz="2800" dirty="0" err="1">
                <a:latin typeface="Garamond" panose="02020404030301010803" pitchFamily="18" charset="0"/>
              </a:rPr>
              <a:t>dynam</a:t>
            </a:r>
            <a:r>
              <a:rPr lang="en-US" dirty="0" err="1">
                <a:latin typeface="Garamond" panose="02020404030301010803" pitchFamily="18" charset="0"/>
              </a:rPr>
              <a:t>iq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2800" dirty="0" err="1">
                <a:latin typeface="Garamond" panose="02020404030301010803" pitchFamily="18" charset="0"/>
              </a:rPr>
              <a:t>big</a:t>
            </a:r>
            <a:r>
              <a:rPr lang="en-US" dirty="0" err="1">
                <a:latin typeface="Garamond" panose="02020404030301010803" pitchFamily="18" charset="0"/>
              </a:rPr>
              <a:t>.little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10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ED7A3-7643-724A-9FC6-63144456E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28" r="-779"/>
          <a:stretch/>
        </p:blipFill>
        <p:spPr>
          <a:xfrm>
            <a:off x="1714500" y="1240314"/>
            <a:ext cx="7239000" cy="4956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866A0-2787-5145-ADB6-29384C865C12}"/>
              </a:ext>
            </a:extLst>
          </p:cNvPr>
          <p:cNvSpPr txBox="1"/>
          <p:nvPr/>
        </p:nvSpPr>
        <p:spPr>
          <a:xfrm>
            <a:off x="8747760" y="1201103"/>
            <a:ext cx="33451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“[combine] the big and </a:t>
            </a:r>
            <a:r>
              <a:rPr lang="en-US" sz="3200" dirty="0">
                <a:latin typeface="Helvetica" pitchFamily="2" charset="0"/>
              </a:rPr>
              <a:t>little</a:t>
            </a:r>
            <a:r>
              <a:rPr lang="en-US" sz="2400" dirty="0">
                <a:latin typeface="Helvetica" pitchFamily="2" charset="0"/>
              </a:rPr>
              <a:t> clusters to form a single, fully integrated </a:t>
            </a:r>
            <a:r>
              <a:rPr lang="en-US" sz="2400" dirty="0" err="1">
                <a:latin typeface="Helvetica" pitchFamily="2" charset="0"/>
              </a:rPr>
              <a:t>cpu</a:t>
            </a:r>
            <a:r>
              <a:rPr lang="en-US" sz="2400" dirty="0">
                <a:latin typeface="Helvetica" pitchFamily="2" charset="0"/>
              </a:rPr>
              <a:t> cluster that consists of both big and </a:t>
            </a:r>
            <a:r>
              <a:rPr lang="en-US" sz="3200" dirty="0">
                <a:latin typeface="Helvetica" pitchFamily="2" charset="0"/>
              </a:rPr>
              <a:t>little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cpus</a:t>
            </a:r>
            <a:r>
              <a:rPr lang="en-US" sz="2400" dirty="0">
                <a:latin typeface="Helvetica" pitchFamily="2" charset="0"/>
              </a:rPr>
              <a:t>”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“increased single thread performance”</a:t>
            </a:r>
          </a:p>
          <a:p>
            <a:endParaRPr lang="en-US" sz="24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Helvetica" pitchFamily="2" charset="0"/>
              </a:rPr>
              <a:t>arm developers community</a:t>
            </a:r>
          </a:p>
        </p:txBody>
      </p:sp>
    </p:spTree>
    <p:extLst>
      <p:ext uri="{BB962C8B-B14F-4D97-AF65-F5344CB8AC3E}">
        <p14:creationId xmlns:p14="http://schemas.microsoft.com/office/powerpoint/2010/main" val="24959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convergence to heterogeneity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11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5F950-0D29-664E-992B-26F6375C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" y="1318140"/>
            <a:ext cx="11170920" cy="48812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54159E-A9D1-3042-9737-A840ED83A486}"/>
              </a:ext>
            </a:extLst>
          </p:cNvPr>
          <p:cNvSpPr/>
          <p:nvPr/>
        </p:nvSpPr>
        <p:spPr>
          <a:xfrm>
            <a:off x="5989320" y="1508760"/>
            <a:ext cx="5783580" cy="385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68F76-3F36-8742-9C8B-1E92CAC7A845}"/>
              </a:ext>
            </a:extLst>
          </p:cNvPr>
          <p:cNvSpPr/>
          <p:nvPr/>
        </p:nvSpPr>
        <p:spPr>
          <a:xfrm>
            <a:off x="419100" y="1588215"/>
            <a:ext cx="5783580" cy="385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D995C-9395-1648-AFC1-89BB49F70AF1}"/>
              </a:ext>
            </a:extLst>
          </p:cNvPr>
          <p:cNvSpPr txBox="1"/>
          <p:nvPr/>
        </p:nvSpPr>
        <p:spPr>
          <a:xfrm>
            <a:off x="7208520" y="2222633"/>
            <a:ext cx="33451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many companies dropping out of the mobile soc game…</a:t>
            </a:r>
          </a:p>
          <a:p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…possible convergence?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5BA72-828F-9242-A99F-1F6AC05413E3}"/>
              </a:ext>
            </a:extLst>
          </p:cNvPr>
          <p:cNvSpPr txBox="1"/>
          <p:nvPr/>
        </p:nvSpPr>
        <p:spPr>
          <a:xfrm>
            <a:off x="1463040" y="2216974"/>
            <a:ext cx="352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simultaneously, lots of increased heterogeneity</a:t>
            </a:r>
          </a:p>
        </p:txBody>
      </p:sp>
    </p:spTree>
    <p:extLst>
      <p:ext uri="{BB962C8B-B14F-4D97-AF65-F5344CB8AC3E}">
        <p14:creationId xmlns:p14="http://schemas.microsoft.com/office/powerpoint/2010/main" val="122615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concurrency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12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CF2CE-B65F-B042-8945-A45DF6DE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876269"/>
            <a:ext cx="11353800" cy="3086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02C513-9E6A-634E-9CAC-8A5FA0E01D3B}"/>
              </a:ext>
            </a:extLst>
          </p:cNvPr>
          <p:cNvSpPr txBox="1"/>
          <p:nvPr/>
        </p:nvSpPr>
        <p:spPr>
          <a:xfrm>
            <a:off x="419100" y="1667669"/>
            <a:ext cx="1070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an increasing number of applications rely on multiple </a:t>
            </a:r>
            <a:r>
              <a:rPr lang="en-US" sz="2400" dirty="0" err="1">
                <a:latin typeface="Helvetica" pitchFamily="2" charset="0"/>
              </a:rPr>
              <a:t>cpus</a:t>
            </a:r>
            <a:r>
              <a:rPr lang="en-US" sz="2400" dirty="0">
                <a:latin typeface="Helvetica" pitchFamily="2" charset="0"/>
              </a:rPr>
              <a:t> and accelerators concurrently functioning</a:t>
            </a:r>
          </a:p>
        </p:txBody>
      </p:sp>
    </p:spTree>
    <p:extLst>
      <p:ext uri="{BB962C8B-B14F-4D97-AF65-F5344CB8AC3E}">
        <p14:creationId xmlns:p14="http://schemas.microsoft.com/office/powerpoint/2010/main" val="28522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 err="1">
                <a:latin typeface="Garamond" panose="02020404030301010803" pitchFamily="18" charset="0"/>
              </a:rPr>
              <a:t>mathy</a:t>
            </a:r>
            <a:r>
              <a:rPr lang="en-US" sz="6000" dirty="0">
                <a:latin typeface="Garamond" panose="02020404030301010803" pitchFamily="18" charset="0"/>
              </a:rPr>
              <a:t> stuff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13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2823496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gables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14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D995C-9395-1648-AFC1-89BB49F70AF1}"/>
              </a:ext>
            </a:extLst>
          </p:cNvPr>
          <p:cNvSpPr txBox="1"/>
          <p:nvPr/>
        </p:nvSpPr>
        <p:spPr>
          <a:xfrm>
            <a:off x="419100" y="1667669"/>
            <a:ext cx="1135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gables: a </a:t>
            </a:r>
            <a:r>
              <a:rPr lang="en-US" sz="2400" b="1" dirty="0">
                <a:latin typeface="Helvetica" pitchFamily="2" charset="0"/>
              </a:rPr>
              <a:t>multi-</a:t>
            </a:r>
            <a:r>
              <a:rPr lang="en-US" sz="2400" dirty="0">
                <a:latin typeface="Helvetica" pitchFamily="2" charset="0"/>
              </a:rPr>
              <a:t>roofline model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still have peak performance P</a:t>
            </a:r>
          </a:p>
          <a:p>
            <a:r>
              <a:rPr lang="en-US" sz="2400" dirty="0">
                <a:latin typeface="Helvetica" pitchFamily="2" charset="0"/>
              </a:rPr>
              <a:t>and peak bandwidth </a:t>
            </a:r>
            <a:r>
              <a:rPr lang="en-US" sz="2400" dirty="0" err="1">
                <a:latin typeface="Helvetica" pitchFamily="2" charset="0"/>
              </a:rPr>
              <a:t>B</a:t>
            </a:r>
            <a:r>
              <a:rPr lang="en-US" sz="2400" baseline="-25000" dirty="0" err="1">
                <a:latin typeface="Helvetica" pitchFamily="2" charset="0"/>
              </a:rPr>
              <a:t>peak</a:t>
            </a:r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but also multiple </a:t>
            </a:r>
          </a:p>
          <a:p>
            <a:r>
              <a:rPr lang="en-US" sz="2400" dirty="0">
                <a:latin typeface="Helvetica" pitchFamily="2" charset="0"/>
              </a:rPr>
              <a:t>	individual performances (coefficient times P)</a:t>
            </a:r>
          </a:p>
          <a:p>
            <a:r>
              <a:rPr lang="en-US" sz="2400" dirty="0">
                <a:latin typeface="Helvetica" pitchFamily="2" charset="0"/>
              </a:rPr>
              <a:t>	individual bandwidths (B</a:t>
            </a:r>
            <a:r>
              <a:rPr lang="en-US" sz="2400" baseline="-25000" dirty="0">
                <a:latin typeface="Helvetica" pitchFamily="2" charset="0"/>
              </a:rPr>
              <a:t>i</a:t>
            </a:r>
            <a:r>
              <a:rPr lang="en-US" sz="2400" dirty="0">
                <a:latin typeface="Helvetica" pitchFamily="2" charset="0"/>
              </a:rPr>
              <a:t>)</a:t>
            </a:r>
          </a:p>
          <a:p>
            <a:r>
              <a:rPr lang="en-US" sz="2400" dirty="0">
                <a:latin typeface="Helvetica" pitchFamily="2" charset="0"/>
              </a:rPr>
              <a:t>	for </a:t>
            </a:r>
            <a:r>
              <a:rPr lang="en-US" sz="2400" dirty="0" err="1">
                <a:latin typeface="Helvetica" pitchFamily="2" charset="0"/>
              </a:rPr>
              <a:t>i</a:t>
            </a:r>
            <a:r>
              <a:rPr lang="en-US" sz="2400" dirty="0">
                <a:latin typeface="Helvetica" pitchFamily="2" charset="0"/>
              </a:rPr>
              <a:t> in 0..n-1 the number of </a:t>
            </a:r>
            <a:r>
              <a:rPr lang="en-US" sz="2400" dirty="0" err="1">
                <a:latin typeface="Helvetica" pitchFamily="2" charset="0"/>
              </a:rPr>
              <a:t>ip</a:t>
            </a:r>
            <a:r>
              <a:rPr lang="en-US" sz="2400" dirty="0">
                <a:latin typeface="Helvetica" pitchFamily="2" charset="0"/>
              </a:rPr>
              <a:t> blocks 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and since lots of accelerators</a:t>
            </a:r>
          </a:p>
          <a:p>
            <a:r>
              <a:rPr lang="en-US" sz="2400" dirty="0">
                <a:latin typeface="Helvetica" pitchFamily="2" charset="0"/>
              </a:rPr>
              <a:t>	acceleration factors (A</a:t>
            </a:r>
            <a:r>
              <a:rPr lang="en-US" sz="2400" baseline="-25000" dirty="0">
                <a:latin typeface="Helvetica" pitchFamily="2" charset="0"/>
              </a:rPr>
              <a:t>i</a:t>
            </a:r>
            <a:r>
              <a:rPr lang="en-US" sz="2400" dirty="0">
                <a:latin typeface="Helvetica" pitchFamily="2" charset="0"/>
              </a:rPr>
              <a:t>, the coefficient)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0A203-B107-B84F-AE60-46138DCB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53" y="454025"/>
            <a:ext cx="4175827" cy="5949950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686A3E85-B26F-254C-AA87-57BCD6CC7FFD}"/>
              </a:ext>
            </a:extLst>
          </p:cNvPr>
          <p:cNvSpPr/>
          <p:nvPr/>
        </p:nvSpPr>
        <p:spPr>
          <a:xfrm>
            <a:off x="8305800" y="3627120"/>
            <a:ext cx="2529840" cy="1920240"/>
          </a:xfrm>
          <a:prstGeom prst="donut">
            <a:avLst>
              <a:gd name="adj" fmla="val 107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other params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15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D844A-F9CF-B842-875C-863416D0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012" y="1152208"/>
            <a:ext cx="6461976" cy="53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attainable performance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16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D995C-9395-1648-AFC1-89BB49F70AF1}"/>
              </a:ext>
            </a:extLst>
          </p:cNvPr>
          <p:cNvSpPr txBox="1"/>
          <p:nvPr/>
        </p:nvSpPr>
        <p:spPr>
          <a:xfrm>
            <a:off x="419100" y="1667669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attainable performance is calculated a bit differently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01E82-5FDD-6B41-9AAF-82A88C93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415382"/>
            <a:ext cx="6553200" cy="11557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9B1AED-6DA2-CC4F-812A-071457E6DF2F}"/>
              </a:ext>
            </a:extLst>
          </p:cNvPr>
          <p:cNvCxnSpPr>
            <a:cxnSpLocks/>
          </p:cNvCxnSpPr>
          <p:nvPr/>
        </p:nvCxnSpPr>
        <p:spPr>
          <a:xfrm flipH="1" flipV="1">
            <a:off x="5593080" y="3582740"/>
            <a:ext cx="144780" cy="562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625F2C-CEA1-5549-A650-4058F9A0AEC3}"/>
              </a:ext>
            </a:extLst>
          </p:cNvPr>
          <p:cNvCxnSpPr>
            <a:cxnSpLocks/>
          </p:cNvCxnSpPr>
          <p:nvPr/>
        </p:nvCxnSpPr>
        <p:spPr>
          <a:xfrm flipV="1">
            <a:off x="6096000" y="3582740"/>
            <a:ext cx="213360" cy="562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074F3A-2AC6-3642-902C-C17F2D51DD04}"/>
              </a:ext>
            </a:extLst>
          </p:cNvPr>
          <p:cNvCxnSpPr>
            <a:cxnSpLocks/>
          </p:cNvCxnSpPr>
          <p:nvPr/>
        </p:nvCxnSpPr>
        <p:spPr>
          <a:xfrm flipV="1">
            <a:off x="6431280" y="3582740"/>
            <a:ext cx="594360" cy="562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79508B-925D-EF40-8CDF-A6CB1D7CAA2C}"/>
              </a:ext>
            </a:extLst>
          </p:cNvPr>
          <p:cNvSpPr txBox="1"/>
          <p:nvPr/>
        </p:nvSpPr>
        <p:spPr>
          <a:xfrm>
            <a:off x="4945380" y="4297551"/>
            <a:ext cx="230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time spent on any processor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4B4996-4C2A-E94F-B72D-355BE4F49097}"/>
              </a:ext>
            </a:extLst>
          </p:cNvPr>
          <p:cNvSpPr txBox="1"/>
          <p:nvPr/>
        </p:nvSpPr>
        <p:spPr>
          <a:xfrm>
            <a:off x="8069580" y="4297550"/>
            <a:ext cx="2606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time spent at memory interface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5FA51A-53B8-0445-B194-22AEEA76C432}"/>
              </a:ext>
            </a:extLst>
          </p:cNvPr>
          <p:cNvCxnSpPr>
            <a:cxnSpLocks/>
          </p:cNvCxnSpPr>
          <p:nvPr/>
        </p:nvCxnSpPr>
        <p:spPr>
          <a:xfrm flipH="1" flipV="1">
            <a:off x="8462010" y="3568169"/>
            <a:ext cx="773430" cy="5771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55789E8-4938-0544-8037-5A1B9178F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740" y="3984307"/>
            <a:ext cx="3073400" cy="12192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74352C0-F5B7-DC45-B167-920E33E8C54F}"/>
              </a:ext>
            </a:extLst>
          </p:cNvPr>
          <p:cNvCxnSpPr>
            <a:cxnSpLocks/>
          </p:cNvCxnSpPr>
          <p:nvPr/>
        </p:nvCxnSpPr>
        <p:spPr>
          <a:xfrm flipH="1">
            <a:off x="10500361" y="3343658"/>
            <a:ext cx="171449" cy="5203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60C70E1-49B3-D048-A459-93BED874B5BD}"/>
              </a:ext>
            </a:extLst>
          </p:cNvPr>
          <p:cNvSpPr txBox="1"/>
          <p:nvPr/>
        </p:nvSpPr>
        <p:spPr>
          <a:xfrm>
            <a:off x="9616440" y="2452512"/>
            <a:ext cx="2141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individual data transfer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45DA477-958F-F341-BEBC-79D51FC18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259" y="4075112"/>
            <a:ext cx="3009900" cy="102870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E73AC8F-4DAA-2E40-92AE-D9E632B2D8EC}"/>
              </a:ext>
            </a:extLst>
          </p:cNvPr>
          <p:cNvCxnSpPr>
            <a:cxnSpLocks/>
          </p:cNvCxnSpPr>
          <p:nvPr/>
        </p:nvCxnSpPr>
        <p:spPr>
          <a:xfrm flipV="1">
            <a:off x="2819400" y="5128548"/>
            <a:ext cx="441960" cy="560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8046332-8BD8-6D47-B59E-FF3AC4C66286}"/>
              </a:ext>
            </a:extLst>
          </p:cNvPr>
          <p:cNvSpPr txBox="1"/>
          <p:nvPr/>
        </p:nvSpPr>
        <p:spPr>
          <a:xfrm>
            <a:off x="1002029" y="5688784"/>
            <a:ext cx="300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individual bandwidth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1D9A72-1D48-3D43-A478-763912505934}"/>
              </a:ext>
            </a:extLst>
          </p:cNvPr>
          <p:cNvSpPr txBox="1"/>
          <p:nvPr/>
        </p:nvSpPr>
        <p:spPr>
          <a:xfrm>
            <a:off x="4388167" y="5579878"/>
            <a:ext cx="527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individual compute time (next slide)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200DDD-FF6E-8D4B-8E6A-776B543BED34}"/>
              </a:ext>
            </a:extLst>
          </p:cNvPr>
          <p:cNvCxnSpPr>
            <a:cxnSpLocks/>
          </p:cNvCxnSpPr>
          <p:nvPr/>
        </p:nvCxnSpPr>
        <p:spPr>
          <a:xfrm flipH="1" flipV="1">
            <a:off x="4029710" y="4751861"/>
            <a:ext cx="915670" cy="764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4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8" grpId="0"/>
      <p:bldP spid="28" grpId="1"/>
      <p:bldP spid="31" grpId="0"/>
      <p:bldP spid="31" grpId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attainable performance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17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E73AC8F-4DAA-2E40-92AE-D9E632B2D8EC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2179320" y="2493764"/>
            <a:ext cx="137160" cy="9300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8046332-8BD8-6D47-B59E-FF3AC4C66286}"/>
              </a:ext>
            </a:extLst>
          </p:cNvPr>
          <p:cNvSpPr txBox="1"/>
          <p:nvPr/>
        </p:nvSpPr>
        <p:spPr>
          <a:xfrm>
            <a:off x="674370" y="3423794"/>
            <a:ext cx="300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fraction of work sent to this IP block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1D9A72-1D48-3D43-A478-763912505934}"/>
              </a:ext>
            </a:extLst>
          </p:cNvPr>
          <p:cNvSpPr txBox="1"/>
          <p:nvPr/>
        </p:nvSpPr>
        <p:spPr>
          <a:xfrm>
            <a:off x="3657600" y="3423793"/>
            <a:ext cx="527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accelerator coefficient times 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the peak performance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200DDD-FF6E-8D4B-8E6A-776B543BED34}"/>
              </a:ext>
            </a:extLst>
          </p:cNvPr>
          <p:cNvCxnSpPr>
            <a:cxnSpLocks/>
          </p:cNvCxnSpPr>
          <p:nvPr/>
        </p:nvCxnSpPr>
        <p:spPr>
          <a:xfrm flipH="1" flipV="1">
            <a:off x="3472498" y="2404213"/>
            <a:ext cx="1693862" cy="9751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5E579A7-64AF-C443-ABEC-67F1DA262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57" r="1694" b="18987"/>
          <a:stretch/>
        </p:blipFill>
        <p:spPr>
          <a:xfrm>
            <a:off x="419100" y="1646252"/>
            <a:ext cx="5274945" cy="65832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7C4839C-6042-4D4B-A10E-8900A606B21D}"/>
              </a:ext>
            </a:extLst>
          </p:cNvPr>
          <p:cNvCxnSpPr>
            <a:cxnSpLocks/>
          </p:cNvCxnSpPr>
          <p:nvPr/>
        </p:nvCxnSpPr>
        <p:spPr>
          <a:xfrm flipH="1" flipV="1">
            <a:off x="4800601" y="2404213"/>
            <a:ext cx="563879" cy="9751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E56A53C-3AA4-514C-948E-3ECD31925067}"/>
              </a:ext>
            </a:extLst>
          </p:cNvPr>
          <p:cNvSpPr txBox="1"/>
          <p:nvPr/>
        </p:nvSpPr>
        <p:spPr>
          <a:xfrm>
            <a:off x="3684270" y="4254790"/>
            <a:ext cx="527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= the accelerator performance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C9021-0563-4E4D-941D-5715757BF7B5}"/>
              </a:ext>
            </a:extLst>
          </p:cNvPr>
          <p:cNvSpPr txBox="1"/>
          <p:nvPr/>
        </p:nvSpPr>
        <p:spPr>
          <a:xfrm>
            <a:off x="674370" y="2720073"/>
            <a:ext cx="8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this allows us to reformulate the time spent on any processor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9FF233C-32B7-B141-A917-36057C874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14" y="3346052"/>
            <a:ext cx="6199618" cy="172211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3D73BB7-0917-0E46-BF5D-EBD69F615C06}"/>
              </a:ext>
            </a:extLst>
          </p:cNvPr>
          <p:cNvCxnSpPr>
            <a:cxnSpLocks/>
          </p:cNvCxnSpPr>
          <p:nvPr/>
        </p:nvCxnSpPr>
        <p:spPr>
          <a:xfrm flipV="1">
            <a:off x="4126399" y="4223623"/>
            <a:ext cx="137160" cy="9300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FA07FA3-5962-554B-9606-0FDE27802A1C}"/>
              </a:ext>
            </a:extLst>
          </p:cNvPr>
          <p:cNvSpPr txBox="1"/>
          <p:nvPr/>
        </p:nvSpPr>
        <p:spPr>
          <a:xfrm>
            <a:off x="1488926" y="5288825"/>
            <a:ext cx="527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individual operational intensity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167652-29AD-2849-9625-524205D06960}"/>
              </a:ext>
            </a:extLst>
          </p:cNvPr>
          <p:cNvSpPr txBox="1"/>
          <p:nvPr/>
        </p:nvSpPr>
        <p:spPr>
          <a:xfrm>
            <a:off x="9626749" y="3328003"/>
            <a:ext cx="2146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this looks more like roofline!</a:t>
            </a:r>
          </a:p>
        </p:txBody>
      </p:sp>
    </p:spTree>
    <p:extLst>
      <p:ext uri="{BB962C8B-B14F-4D97-AF65-F5344CB8AC3E}">
        <p14:creationId xmlns:p14="http://schemas.microsoft.com/office/powerpoint/2010/main" val="129610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4" grpId="0"/>
      <p:bldP spid="34" grpId="1"/>
      <p:bldP spid="33" grpId="0"/>
      <p:bldP spid="33" grpId="1"/>
      <p:bldP spid="36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852F2B-101C-CB48-9D4F-BD02E67D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926" y="2752420"/>
            <a:ext cx="3263900" cy="107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attainable performance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18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C9021-0563-4E4D-941D-5715757BF7B5}"/>
              </a:ext>
            </a:extLst>
          </p:cNvPr>
          <p:cNvSpPr txBox="1"/>
          <p:nvPr/>
        </p:nvSpPr>
        <p:spPr>
          <a:xfrm>
            <a:off x="674370" y="1668568"/>
            <a:ext cx="6442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to avoid division by zeros, the authors suggest ignoring any </a:t>
            </a:r>
            <a:r>
              <a:rPr lang="en-US" sz="2400" dirty="0" err="1">
                <a:latin typeface="Helvetica" pitchFamily="2" charset="0"/>
              </a:rPr>
              <a:t>ip</a:t>
            </a:r>
            <a:r>
              <a:rPr lang="en-US" sz="2400" dirty="0">
                <a:latin typeface="Helvetica" pitchFamily="2" charset="0"/>
              </a:rPr>
              <a:t> block </a:t>
            </a:r>
            <a:r>
              <a:rPr lang="en-US" sz="2400" dirty="0" err="1">
                <a:latin typeface="Helvetica" pitchFamily="2" charset="0"/>
              </a:rPr>
              <a:t>i</a:t>
            </a:r>
            <a:r>
              <a:rPr lang="en-US" sz="2400" dirty="0">
                <a:latin typeface="Helvetica" pitchFamily="2" charset="0"/>
              </a:rPr>
              <a:t> that has f</a:t>
            </a:r>
            <a:r>
              <a:rPr lang="en-US" sz="2400" baseline="-25000" dirty="0">
                <a:latin typeface="Helvetica" pitchFamily="2" charset="0"/>
              </a:rPr>
              <a:t>i</a:t>
            </a:r>
            <a:r>
              <a:rPr lang="en-US" sz="2400" dirty="0">
                <a:latin typeface="Helvetica" pitchFamily="2" charset="0"/>
              </a:rPr>
              <a:t> = 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3D73BB7-0917-0E46-BF5D-EBD69F615C06}"/>
              </a:ext>
            </a:extLst>
          </p:cNvPr>
          <p:cNvCxnSpPr>
            <a:cxnSpLocks/>
          </p:cNvCxnSpPr>
          <p:nvPr/>
        </p:nvCxnSpPr>
        <p:spPr>
          <a:xfrm flipV="1">
            <a:off x="4016076" y="3519614"/>
            <a:ext cx="137160" cy="9300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FA07FA3-5962-554B-9606-0FDE27802A1C}"/>
              </a:ext>
            </a:extLst>
          </p:cNvPr>
          <p:cNvSpPr txBox="1"/>
          <p:nvPr/>
        </p:nvSpPr>
        <p:spPr>
          <a:xfrm>
            <a:off x="826771" y="4555446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we can also simplify the memory interface wall with the</a:t>
            </a:r>
          </a:p>
          <a:p>
            <a:pPr algn="ctr"/>
            <a:r>
              <a:rPr lang="en-US" sz="2400" b="1" dirty="0">
                <a:latin typeface="Helvetica" pitchFamily="2" charset="0"/>
              </a:rPr>
              <a:t>weighted harmonic mean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 of operational intensities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FA0A0-0CBF-0540-84E1-6511EE8F5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764" y="1401719"/>
            <a:ext cx="3915431" cy="38522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9DCDA5-4489-F44E-AE7F-BEDB0E08E75E}"/>
              </a:ext>
            </a:extLst>
          </p:cNvPr>
          <p:cNvSpPr txBox="1"/>
          <p:nvPr/>
        </p:nvSpPr>
        <p:spPr>
          <a:xfrm>
            <a:off x="7117080" y="524548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</a:rPr>
              <a:t>they even gave us some pseudocode to benchmark</a:t>
            </a:r>
          </a:p>
        </p:txBody>
      </p:sp>
    </p:spTree>
    <p:extLst>
      <p:ext uri="{BB962C8B-B14F-4D97-AF65-F5344CB8AC3E}">
        <p14:creationId xmlns:p14="http://schemas.microsoft.com/office/powerpoint/2010/main" val="236855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thoughts on paper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19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105998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BC273-6F45-5A45-98B3-5962DA196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321" y="0"/>
            <a:ext cx="4477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7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thoughts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20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C9021-0563-4E4D-941D-5715757BF7B5}"/>
              </a:ext>
            </a:extLst>
          </p:cNvPr>
          <p:cNvSpPr txBox="1"/>
          <p:nvPr/>
        </p:nvSpPr>
        <p:spPr>
          <a:xfrm>
            <a:off x="674370" y="1668568"/>
            <a:ext cx="11098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overall, a bit more exciting than vanilla roofline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authors did a decent job with a handful of extensions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A00CC-917B-E24E-8985-392529CBE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810" y="3063239"/>
            <a:ext cx="2415579" cy="3267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500C7D-E91B-5D43-A56B-5C42FF36A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35" y="3899836"/>
            <a:ext cx="3822700" cy="15621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1A2838-9AC5-FD47-BFE5-A924389F8CF0}"/>
              </a:ext>
            </a:extLst>
          </p:cNvPr>
          <p:cNvCxnSpPr>
            <a:cxnSpLocks/>
          </p:cNvCxnSpPr>
          <p:nvPr/>
        </p:nvCxnSpPr>
        <p:spPr>
          <a:xfrm flipH="1">
            <a:off x="9159240" y="3749040"/>
            <a:ext cx="320040" cy="487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B55E5B9-A669-9C43-B693-D519BD6375ED}"/>
              </a:ext>
            </a:extLst>
          </p:cNvPr>
          <p:cNvSpPr txBox="1"/>
          <p:nvPr/>
        </p:nvSpPr>
        <p:spPr>
          <a:xfrm>
            <a:off x="7166611" y="3153534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Helvetica" pitchFamily="2" charset="0"/>
              </a:rPr>
              <a:t>i,j</a:t>
            </a:r>
            <a:r>
              <a:rPr lang="en-US" sz="2400" dirty="0">
                <a:latin typeface="Helvetica" pitchFamily="2" charset="0"/>
              </a:rPr>
              <a:t> communication wall</a:t>
            </a:r>
          </a:p>
        </p:txBody>
      </p:sp>
    </p:spTree>
    <p:extLst>
      <p:ext uri="{BB962C8B-B14F-4D97-AF65-F5344CB8AC3E}">
        <p14:creationId xmlns:p14="http://schemas.microsoft.com/office/powerpoint/2010/main" val="29752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thoughts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21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C9021-0563-4E4D-941D-5715757BF7B5}"/>
              </a:ext>
            </a:extLst>
          </p:cNvPr>
          <p:cNvSpPr txBox="1"/>
          <p:nvPr/>
        </p:nvSpPr>
        <p:spPr>
          <a:xfrm>
            <a:off x="674370" y="1668568"/>
            <a:ext cx="1109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they could have done more </a:t>
            </a:r>
            <a:r>
              <a:rPr lang="en-US" sz="2400" dirty="0" err="1">
                <a:latin typeface="Helvetica" pitchFamily="2" charset="0"/>
              </a:rPr>
              <a:t>amdahl</a:t>
            </a:r>
            <a:r>
              <a:rPr lang="en-US" sz="2400" dirty="0">
                <a:latin typeface="Helvetica" pitchFamily="2" charset="0"/>
              </a:rPr>
              <a:t> modeling…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E6ADF0-F4A1-3C4C-9D0E-1CE942DE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05" y="2130233"/>
            <a:ext cx="5812790" cy="35299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1C3F7-14F2-E141-953A-E4B971B02141}"/>
              </a:ext>
            </a:extLst>
          </p:cNvPr>
          <p:cNvSpPr txBox="1"/>
          <p:nvPr/>
        </p:nvSpPr>
        <p:spPr>
          <a:xfrm>
            <a:off x="674370" y="5567931"/>
            <a:ext cx="1109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" pitchFamily="2" charset="0"/>
              </a:rPr>
              <a:t>…but then again it’s a roofline paper</a:t>
            </a:r>
          </a:p>
        </p:txBody>
      </p:sp>
    </p:spTree>
    <p:extLst>
      <p:ext uri="{BB962C8B-B14F-4D97-AF65-F5344CB8AC3E}">
        <p14:creationId xmlns:p14="http://schemas.microsoft.com/office/powerpoint/2010/main" val="4240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thoughts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22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3C9021-0563-4E4D-941D-5715757BF7B5}"/>
              </a:ext>
            </a:extLst>
          </p:cNvPr>
          <p:cNvSpPr txBox="1"/>
          <p:nvPr/>
        </p:nvSpPr>
        <p:spPr>
          <a:xfrm>
            <a:off x="419100" y="2274838"/>
            <a:ext cx="11098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they definitely should have </a:t>
            </a:r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done more of this </a:t>
            </a:r>
            <a:r>
              <a:rPr lang="en-US" sz="2400" dirty="0" err="1">
                <a:latin typeface="Helvetica" pitchFamily="2" charset="0"/>
              </a:rPr>
              <a:t>tho</a:t>
            </a:r>
            <a:r>
              <a:rPr lang="en-US" sz="2400" dirty="0">
                <a:latin typeface="Helvetica" pitchFamily="2" charset="0"/>
              </a:rPr>
              <a:t>…</a:t>
            </a:r>
          </a:p>
          <a:p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…an actual example of this</a:t>
            </a:r>
            <a:br>
              <a:rPr lang="en-US" sz="2400" dirty="0">
                <a:latin typeface="Helvetica" pitchFamily="2" charset="0"/>
              </a:rPr>
            </a:br>
            <a:r>
              <a:rPr lang="en-US" sz="2400" dirty="0">
                <a:latin typeface="Helvetica" pitchFamily="2" charset="0"/>
              </a:rPr>
              <a:t>would have been beneficial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44187-872D-9943-80EE-C05B650FC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667" y="9687"/>
            <a:ext cx="7516333" cy="63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limitations..?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23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2548880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24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3A7BB13-D774-3346-A020-B05EA75CA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0934700" cy="1325563"/>
          </a:xfrm>
        </p:spPr>
        <p:txBody>
          <a:bodyPr/>
          <a:lstStyle/>
          <a:p>
            <a:r>
              <a:rPr lang="en-US" dirty="0"/>
              <a:t>is this really that huge for </a:t>
            </a:r>
            <a:r>
              <a:rPr lang="en-US" b="1" dirty="0"/>
              <a:t>mobile</a:t>
            </a:r>
            <a:r>
              <a:rPr lang="en-US" dirty="0"/>
              <a:t> computing?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4E3F72-4134-9040-9D50-62AE30F75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11353800" cy="4825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quite likely we’ll see laptops adopting heterogenous architectures, but…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…</a:t>
            </a:r>
            <a:r>
              <a:rPr lang="en-US" dirty="0" err="1">
                <a:latin typeface="Helvetica" pitchFamily="2" charset="0"/>
              </a:rPr>
              <a:t>i</a:t>
            </a:r>
            <a:r>
              <a:rPr lang="en-US" dirty="0">
                <a:latin typeface="Helvetica" pitchFamily="2" charset="0"/>
              </a:rPr>
              <a:t> was under the impression the pillars of mobile computing were: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mobility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energy efficiency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network latency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	network bandwidth</a:t>
            </a: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and roofline… doesn’t consider either energy or network properties</a:t>
            </a:r>
          </a:p>
        </p:txBody>
      </p:sp>
    </p:spTree>
    <p:extLst>
      <p:ext uri="{BB962C8B-B14F-4D97-AF65-F5344CB8AC3E}">
        <p14:creationId xmlns:p14="http://schemas.microsoft.com/office/powerpoint/2010/main" val="27656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51622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weird tangents vaguely </a:t>
            </a:r>
            <a:br>
              <a:rPr lang="en-US" sz="6000" dirty="0">
                <a:latin typeface="Garamond" panose="02020404030301010803" pitchFamily="18" charset="0"/>
              </a:rPr>
            </a:br>
            <a:r>
              <a:rPr lang="en-US" sz="6000" dirty="0">
                <a:latin typeface="Garamond" panose="02020404030301010803" pitchFamily="18" charset="0"/>
              </a:rPr>
              <a:t>related to limitations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25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458487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26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3A7BB13-D774-3346-A020-B05EA75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81D37-7E04-CF40-AD5B-E28DB24B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998" y="0"/>
            <a:ext cx="4550004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27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38859B60-4C9E-884F-A6B9-77DF957F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5g + asymmetric neural video compressors?*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7895AF-D594-D741-B7B8-58557D17E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" t="10679" r="4194"/>
          <a:stretch/>
        </p:blipFill>
        <p:spPr>
          <a:xfrm>
            <a:off x="2004060" y="1770698"/>
            <a:ext cx="8183880" cy="200787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1FFDC3-EE11-A14C-A1CF-794094DC4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5985588"/>
            <a:ext cx="9768840" cy="831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*meaningless buzzwords </a:t>
            </a:r>
            <a:r>
              <a:rPr lang="en-US" dirty="0" err="1">
                <a:latin typeface="Helvetica" pitchFamily="2" charset="0"/>
              </a:rPr>
              <a:t>i</a:t>
            </a:r>
            <a:r>
              <a:rPr lang="en-US" dirty="0">
                <a:latin typeface="Helvetica" pitchFamily="2" charset="0"/>
              </a:rPr>
              <a:t> chained together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A6CC71-3F6A-FC44-8FD0-084CE2D85D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7"/>
          <a:stretch/>
        </p:blipFill>
        <p:spPr>
          <a:xfrm>
            <a:off x="800100" y="2301239"/>
            <a:ext cx="10591800" cy="410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28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7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fin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BBDAD8-9D27-EB4F-8D62-957FD1D31F94}"/>
              </a:ext>
            </a:extLst>
          </p:cNvPr>
          <p:cNvSpPr txBox="1"/>
          <p:nvPr/>
        </p:nvSpPr>
        <p:spPr>
          <a:xfrm>
            <a:off x="419098" y="1329079"/>
            <a:ext cx="113537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249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3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0A67B7-E1D4-DA41-B721-AB314726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C53870-9884-CE41-868A-CBD6274FB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dirty="0" err="1">
                <a:latin typeface="Helvetica" pitchFamily="2" charset="0"/>
              </a:rPr>
              <a:t>tl;dr</a:t>
            </a:r>
            <a:endParaRPr lang="en-US" dirty="0">
              <a:latin typeface="Helvetica" pitchFamily="2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en-US" dirty="0" err="1">
                <a:latin typeface="Helvetica" pitchFamily="2" charset="0"/>
              </a:rPr>
              <a:t>misc</a:t>
            </a:r>
            <a:endParaRPr lang="en-US" dirty="0">
              <a:latin typeface="Helvetica" pitchFamily="2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en-US" dirty="0">
                <a:latin typeface="Helvetica" pitchFamily="2" charset="0"/>
              </a:rPr>
              <a:t>mobile socs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err="1">
                <a:latin typeface="Helvetica" pitchFamily="2" charset="0"/>
              </a:rPr>
              <a:t>mathy</a:t>
            </a:r>
            <a:r>
              <a:rPr lang="en-US" dirty="0">
                <a:latin typeface="Helvetica" pitchFamily="2" charset="0"/>
              </a:rPr>
              <a:t> stuff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>
                <a:latin typeface="Helvetica" pitchFamily="2" charset="0"/>
              </a:rPr>
              <a:t>paper thoughts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>
                <a:latin typeface="Helvetica" pitchFamily="2" charset="0"/>
              </a:rPr>
              <a:t>limitations..?</a:t>
            </a:r>
          </a:p>
          <a:p>
            <a:pPr marL="571500" indent="-571500">
              <a:buFont typeface="+mj-lt"/>
              <a:buAutoNum type="romanLcPeriod"/>
            </a:pP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4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Garamond" panose="02020404030301010803" pitchFamily="18" charset="0"/>
              </a:rPr>
              <a:t>tl;dr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8"/>
            <a:ext cx="10515600" cy="4557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gables is </a:t>
            </a:r>
          </a:p>
          <a:p>
            <a:pPr lvl="1"/>
            <a:r>
              <a:rPr lang="en-US" dirty="0">
                <a:latin typeface="Helvetica" pitchFamily="2" charset="0"/>
              </a:rPr>
              <a:t>a multi-roofline bottleneck analysis tool</a:t>
            </a:r>
          </a:p>
          <a:p>
            <a:pPr lvl="1"/>
            <a:r>
              <a:rPr lang="en-US" dirty="0">
                <a:latin typeface="Helvetica" pitchFamily="2" charset="0"/>
              </a:rPr>
              <a:t>specifically for mobile socs</a:t>
            </a:r>
          </a:p>
          <a:p>
            <a:pPr lvl="1"/>
            <a:r>
              <a:rPr lang="en-US" dirty="0">
                <a:latin typeface="Helvetica" pitchFamily="2" charset="0"/>
              </a:rPr>
              <a:t>working heavily with IP** accelerators</a:t>
            </a:r>
            <a:endParaRPr lang="en-US" sz="2800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it incorporates</a:t>
            </a:r>
          </a:p>
          <a:p>
            <a:pPr lvl="1"/>
            <a:r>
              <a:rPr lang="en-US" dirty="0">
                <a:latin typeface="Helvetica" pitchFamily="2" charset="0"/>
              </a:rPr>
              <a:t>operations per byte of </a:t>
            </a:r>
            <a:r>
              <a:rPr lang="en-US" b="1" dirty="0">
                <a:latin typeface="Helvetica" pitchFamily="2" charset="0"/>
              </a:rPr>
              <a:t>off-chip</a:t>
            </a:r>
            <a:r>
              <a:rPr lang="en-US" dirty="0">
                <a:latin typeface="Helvetica" pitchFamily="2" charset="0"/>
              </a:rPr>
              <a:t> (i.e. accelerator) memory traffic</a:t>
            </a:r>
          </a:p>
          <a:p>
            <a:pPr lvl="1"/>
            <a:r>
              <a:rPr lang="en-US" dirty="0">
                <a:latin typeface="Helvetica" pitchFamily="2" charset="0"/>
              </a:rPr>
              <a:t>lots of sharing and concurrency stuff</a:t>
            </a:r>
          </a:p>
          <a:p>
            <a:pPr lvl="1"/>
            <a:r>
              <a:rPr lang="en-US" dirty="0">
                <a:latin typeface="Helvetica" pitchFamily="2" charset="0"/>
              </a:rPr>
              <a:t>no watts again</a:t>
            </a:r>
          </a:p>
          <a:p>
            <a:pPr lvl="1"/>
            <a:endParaRPr lang="en-US" dirty="0">
              <a:latin typeface="Helvetica" pitchFamily="2" charset="0"/>
            </a:endParaRPr>
          </a:p>
          <a:p>
            <a:pPr marL="457200" lvl="1" indent="0" algn="r">
              <a:buNone/>
            </a:pPr>
            <a:r>
              <a:rPr lang="en-US" sz="1800" dirty="0">
                <a:latin typeface="Helvetica" pitchFamily="2" charset="0"/>
              </a:rPr>
              <a:t>** to be addressed later</a:t>
            </a: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lvl="1"/>
            <a:endParaRPr lang="en-US" dirty="0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4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11800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 err="1">
                <a:latin typeface="Garamond" panose="02020404030301010803" pitchFamily="18" charset="0"/>
              </a:rPr>
              <a:t>misc</a:t>
            </a:r>
            <a:endParaRPr lang="en-US" sz="6000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5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36945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authors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6C70-936D-544E-88B2-BB81931C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67669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mark d. hill</a:t>
            </a:r>
          </a:p>
          <a:p>
            <a:pPr lvl="1"/>
            <a:r>
              <a:rPr lang="en-US" dirty="0">
                <a:latin typeface="Helvetica" pitchFamily="2" charset="0"/>
              </a:rPr>
              <a:t>over 1000 years of academic ancestry</a:t>
            </a:r>
          </a:p>
          <a:p>
            <a:pPr lvl="1"/>
            <a:r>
              <a:rPr lang="en-US" dirty="0">
                <a:latin typeface="Helvetica" pitchFamily="2" charset="0"/>
              </a:rPr>
              <a:t>professor at </a:t>
            </a:r>
            <a:r>
              <a:rPr lang="en-US" dirty="0" err="1">
                <a:latin typeface="Helvetica" pitchFamily="2" charset="0"/>
              </a:rPr>
              <a:t>uw-madison</a:t>
            </a:r>
            <a:r>
              <a:rPr lang="en-US" dirty="0">
                <a:latin typeface="Helvetica" pitchFamily="2" charset="0"/>
              </a:rPr>
              <a:t> cs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 err="1">
                <a:latin typeface="Helvetica" pitchFamily="2" charset="0"/>
              </a:rPr>
              <a:t>vijay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janapa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reddi</a:t>
            </a:r>
            <a:endParaRPr lang="en-US" dirty="0">
              <a:latin typeface="Helvetica" pitchFamily="2" charset="0"/>
            </a:endParaRPr>
          </a:p>
          <a:p>
            <a:pPr lvl="1"/>
            <a:r>
              <a:rPr lang="en-US" dirty="0">
                <a:latin typeface="Helvetica" pitchFamily="2" charset="0"/>
              </a:rPr>
              <a:t>created </a:t>
            </a:r>
            <a:r>
              <a:rPr lang="en-US" dirty="0" err="1">
                <a:latin typeface="Helvetica" pitchFamily="2" charset="0"/>
              </a:rPr>
              <a:t>austin</a:t>
            </a:r>
            <a:r>
              <a:rPr lang="en-US" dirty="0">
                <a:latin typeface="Helvetica" pitchFamily="2" charset="0"/>
              </a:rPr>
              <a:t> independent school district’s ‘</a:t>
            </a:r>
            <a:r>
              <a:rPr lang="en-US" b="1" dirty="0">
                <a:latin typeface="Helvetica" pitchFamily="2" charset="0"/>
              </a:rPr>
              <a:t>ha</a:t>
            </a:r>
            <a:r>
              <a:rPr lang="en-US" dirty="0">
                <a:latin typeface="Helvetica" pitchFamily="2" charset="0"/>
              </a:rPr>
              <a:t>nds-on’ </a:t>
            </a:r>
            <a:r>
              <a:rPr lang="en-US" b="1" dirty="0">
                <a:latin typeface="Helvetica" pitchFamily="2" charset="0"/>
              </a:rPr>
              <a:t>c</a:t>
            </a:r>
            <a:r>
              <a:rPr lang="en-US" dirty="0">
                <a:latin typeface="Helvetica" pitchFamily="2" charset="0"/>
              </a:rPr>
              <a:t>omputer </a:t>
            </a:r>
            <a:r>
              <a:rPr lang="en-US" b="1" dirty="0">
                <a:latin typeface="Helvetica" pitchFamily="2" charset="0"/>
              </a:rPr>
              <a:t>s</a:t>
            </a:r>
            <a:r>
              <a:rPr lang="en-US" dirty="0">
                <a:latin typeface="Helvetica" pitchFamily="2" charset="0"/>
              </a:rPr>
              <a:t>cience (</a:t>
            </a:r>
            <a:r>
              <a:rPr lang="en-US" dirty="0" err="1">
                <a:latin typeface="Helvetica" pitchFamily="2" charset="0"/>
              </a:rPr>
              <a:t>hacs</a:t>
            </a:r>
            <a:r>
              <a:rPr lang="en-US" dirty="0">
                <a:latin typeface="Helvetica" pitchFamily="2" charset="0"/>
              </a:rPr>
              <a:t>) program</a:t>
            </a:r>
          </a:p>
          <a:p>
            <a:pPr lvl="1"/>
            <a:r>
              <a:rPr lang="en-US" dirty="0">
                <a:latin typeface="Helvetica" pitchFamily="2" charset="0"/>
              </a:rPr>
              <a:t>professor at </a:t>
            </a:r>
            <a:r>
              <a:rPr lang="en-US" dirty="0" err="1">
                <a:latin typeface="Helvetica" pitchFamily="2" charset="0"/>
              </a:rPr>
              <a:t>harvard</a:t>
            </a:r>
            <a:r>
              <a:rPr lang="en-US" dirty="0">
                <a:latin typeface="Helvetica" pitchFamily="2" charset="0"/>
              </a:rPr>
              <a:t> seas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6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71C1C-0643-D04E-AF98-8BAA6A5D4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35" y="838993"/>
            <a:ext cx="242047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4DF181-481A-194D-95BB-F87681DD3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0"/>
          <a:stretch/>
        </p:blipFill>
        <p:spPr>
          <a:xfrm>
            <a:off x="9198406" y="838993"/>
            <a:ext cx="257449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766218"/>
            <a:ext cx="113538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latin typeface="Garamond" panose="02020404030301010803" pitchFamily="18" charset="0"/>
              </a:rPr>
              <a:t>mobile socs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7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140121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E0F812-088B-3240-A829-77BD461C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095" y="661119"/>
            <a:ext cx="8385810" cy="5831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soc diagram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8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</p:spTree>
    <p:extLst>
      <p:ext uri="{BB962C8B-B14F-4D97-AF65-F5344CB8AC3E}">
        <p14:creationId xmlns:p14="http://schemas.microsoft.com/office/powerpoint/2010/main" val="414510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49E3-8500-B94F-940B-6CA0DEDB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106"/>
            <a:ext cx="113538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arm </a:t>
            </a:r>
            <a:r>
              <a:rPr lang="en-US" sz="2800" dirty="0" err="1">
                <a:latin typeface="Garamond" panose="02020404030301010803" pitchFamily="18" charset="0"/>
              </a:rPr>
              <a:t>big</a:t>
            </a:r>
            <a:r>
              <a:rPr lang="en-US" dirty="0" err="1">
                <a:latin typeface="Garamond" panose="02020404030301010803" pitchFamily="18" charset="0"/>
              </a:rPr>
              <a:t>.little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DB0D6-87A4-F64B-B485-AE885D73DDF7}"/>
              </a:ext>
            </a:extLst>
          </p:cNvPr>
          <p:cNvSpPr>
            <a:spLocks/>
          </p:cNvSpPr>
          <p:nvPr/>
        </p:nvSpPr>
        <p:spPr>
          <a:xfrm>
            <a:off x="0" y="6492875"/>
            <a:ext cx="3657600" cy="365125"/>
          </a:xfrm>
          <a:prstGeom prst="rect">
            <a:avLst/>
          </a:prstGeom>
          <a:solidFill>
            <a:srgbClr val="4E4F5F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>
                <a:latin typeface="Helvetica" pitchFamily="2" charset="0"/>
              </a:rPr>
              <a:t>isaac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stier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robson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17588-7893-D549-A96F-9D15AA44B89F}"/>
              </a:ext>
            </a:extLst>
          </p:cNvPr>
          <p:cNvSpPr>
            <a:spLocks/>
          </p:cNvSpPr>
          <p:nvPr/>
        </p:nvSpPr>
        <p:spPr>
          <a:xfrm>
            <a:off x="8534400" y="6492875"/>
            <a:ext cx="3657600" cy="365125"/>
          </a:xfrm>
          <a:prstGeom prst="rect">
            <a:avLst/>
          </a:prstGeom>
          <a:solidFill>
            <a:srgbClr val="588133">
              <a:alpha val="7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/>
              <a:t>	       18 </a:t>
            </a:r>
            <a:r>
              <a:rPr lang="en-US" sz="1400" dirty="0" err="1"/>
              <a:t>september</a:t>
            </a:r>
            <a:r>
              <a:rPr lang="en-US" sz="1400" dirty="0"/>
              <a:t> 2019	</a:t>
            </a:r>
            <a:fld id="{90527963-89C1-4E4A-850F-2B4E8AF3BD28}" type="slidenum">
              <a:rPr lang="en-US" sz="1400" smtClean="0"/>
              <a:pPr/>
              <a:t>9</a:t>
            </a:fld>
            <a:r>
              <a:rPr lang="en-US" sz="1400" dirty="0"/>
              <a:t> / 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F0768-AB1D-1149-BF73-B42BAB51E169}"/>
              </a:ext>
            </a:extLst>
          </p:cNvPr>
          <p:cNvSpPr>
            <a:spLocks/>
          </p:cNvSpPr>
          <p:nvPr/>
        </p:nvSpPr>
        <p:spPr>
          <a:xfrm>
            <a:off x="3657600" y="6492875"/>
            <a:ext cx="4876800" cy="365125"/>
          </a:xfrm>
          <a:prstGeom prst="rect">
            <a:avLst/>
          </a:prstGeom>
          <a:solidFill>
            <a:srgbClr val="67819D">
              <a:alpha val="9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/>
              <a:t>roofline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ED7A3-7643-724A-9FC6-63144456E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05"/>
          <a:stretch/>
        </p:blipFill>
        <p:spPr>
          <a:xfrm>
            <a:off x="1692535" y="1194594"/>
            <a:ext cx="7130530" cy="4956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579FE-0C18-8E45-826A-E98443287C58}"/>
              </a:ext>
            </a:extLst>
          </p:cNvPr>
          <p:cNvSpPr txBox="1"/>
          <p:nvPr/>
        </p:nvSpPr>
        <p:spPr>
          <a:xfrm>
            <a:off x="8814997" y="1571050"/>
            <a:ext cx="33689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“global [software] task scheduling layer”</a:t>
            </a:r>
          </a:p>
          <a:p>
            <a:endParaRPr lang="en-US" sz="2400" dirty="0"/>
          </a:p>
          <a:p>
            <a:r>
              <a:rPr lang="en-US" sz="2400" dirty="0"/>
              <a:t>big emphasis on “energy efficiency”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Helvetica" pitchFamily="2" charset="0"/>
              </a:rPr>
              <a:t>- arm developers community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736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8717</TotalTime>
  <Words>612</Words>
  <Application>Microsoft Macintosh PowerPoint</Application>
  <PresentationFormat>Widescreen</PresentationFormat>
  <Paragraphs>247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Garamond</vt:lpstr>
      <vt:lpstr>Helvetica</vt:lpstr>
      <vt:lpstr>Office Theme</vt:lpstr>
      <vt:lpstr>PowerPoint Presentation</vt:lpstr>
      <vt:lpstr>PowerPoint Presentation</vt:lpstr>
      <vt:lpstr>outline</vt:lpstr>
      <vt:lpstr>tl;dr</vt:lpstr>
      <vt:lpstr>misc</vt:lpstr>
      <vt:lpstr>authors</vt:lpstr>
      <vt:lpstr>mobile socs</vt:lpstr>
      <vt:lpstr>soc diagram</vt:lpstr>
      <vt:lpstr>arm big.little</vt:lpstr>
      <vt:lpstr>arm dynamiq big.little</vt:lpstr>
      <vt:lpstr>convergence to heterogeneity</vt:lpstr>
      <vt:lpstr>concurrency</vt:lpstr>
      <vt:lpstr>mathy stuff</vt:lpstr>
      <vt:lpstr>gables</vt:lpstr>
      <vt:lpstr>other params</vt:lpstr>
      <vt:lpstr>attainable performance</vt:lpstr>
      <vt:lpstr>attainable performance</vt:lpstr>
      <vt:lpstr>attainable performance</vt:lpstr>
      <vt:lpstr>thoughts on paper</vt:lpstr>
      <vt:lpstr>thoughts</vt:lpstr>
      <vt:lpstr>thoughts</vt:lpstr>
      <vt:lpstr>thoughts</vt:lpstr>
      <vt:lpstr>limitations..?</vt:lpstr>
      <vt:lpstr>is this really that huge for mobile computing? </vt:lpstr>
      <vt:lpstr>weird tangents vaguely  related to limitations</vt:lpstr>
      <vt:lpstr>the fog</vt:lpstr>
      <vt:lpstr>5g + asymmetric neural video compressors?*</vt:lpstr>
      <vt:lpstr>fin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Robson, Isaac S</dc:creator>
  <cp:lastModifiedBy>Robson, Isaac S</cp:lastModifiedBy>
  <cp:revision>176</cp:revision>
  <dcterms:created xsi:type="dcterms:W3CDTF">2019-09-11T23:47:42Z</dcterms:created>
  <dcterms:modified xsi:type="dcterms:W3CDTF">2019-09-18T19:00:42Z</dcterms:modified>
</cp:coreProperties>
</file>