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82" r:id="rId3"/>
    <p:sldId id="276" r:id="rId4"/>
    <p:sldId id="268" r:id="rId5"/>
    <p:sldId id="285" r:id="rId6"/>
    <p:sldId id="270" r:id="rId7"/>
    <p:sldId id="271" r:id="rId8"/>
    <p:sldId id="273" r:id="rId9"/>
    <p:sldId id="286" r:id="rId10"/>
    <p:sldId id="274" r:id="rId11"/>
    <p:sldId id="275" r:id="rId12"/>
    <p:sldId id="287" r:id="rId13"/>
    <p:sldId id="277" r:id="rId14"/>
    <p:sldId id="291" r:id="rId15"/>
    <p:sldId id="289" r:id="rId16"/>
    <p:sldId id="290" r:id="rId17"/>
    <p:sldId id="288" r:id="rId18"/>
    <p:sldId id="292" r:id="rId19"/>
    <p:sldId id="294" r:id="rId20"/>
    <p:sldId id="279" r:id="rId21"/>
    <p:sldId id="280" r:id="rId22"/>
    <p:sldId id="281" r:id="rId23"/>
    <p:sldId id="283" r:id="rId24"/>
    <p:sldId id="295" r:id="rId25"/>
    <p:sldId id="299" r:id="rId26"/>
    <p:sldId id="296" r:id="rId27"/>
    <p:sldId id="284" r:id="rId28"/>
    <p:sldId id="298" r:id="rId29"/>
    <p:sldId id="297" r:id="rId30"/>
    <p:sldId id="301" r:id="rId31"/>
    <p:sldId id="302" r:id="rId32"/>
    <p:sldId id="303" r:id="rId33"/>
    <p:sldId id="30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EF4"/>
    <a:srgbClr val="F1F200"/>
    <a:srgbClr val="2B2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6392"/>
  </p:normalViewPr>
  <p:slideViewPr>
    <p:cSldViewPr snapToGrid="0" snapToObjects="1">
      <p:cViewPr varScale="1">
        <p:scale>
          <a:sx n="90" d="100"/>
          <a:sy n="90" d="100"/>
        </p:scale>
        <p:origin x="232" y="264"/>
      </p:cViewPr>
      <p:guideLst/>
    </p:cSldViewPr>
  </p:slideViewPr>
  <p:outlineViewPr>
    <p:cViewPr>
      <p:scale>
        <a:sx n="33" d="100"/>
        <a:sy n="33" d="100"/>
      </p:scale>
      <p:origin x="0" y="-50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0338F-F164-E244-A4A5-F8932C32D699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34BAE-DC36-B14C-BDF7-A9314E108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25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97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73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43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97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69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3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7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4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1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9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8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58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07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40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26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the word of these 76 people!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01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35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30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35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45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8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86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4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9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94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57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90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55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5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E3CF-BBC8-8E46-8E30-1E9B32855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61BB9-7A88-974E-9766-2580184E5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F3BAB-FB2E-F049-95EF-223790705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609D6-9CE1-6B42-AF0E-09D80CDB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1B817-A1BE-D543-B626-751A6BB9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4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1F2D-7655-DF4F-8894-684FEA90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55605-330C-4644-AFE0-2150F2002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63578-A91A-1144-92DC-40CA4EC0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434D2-6840-034F-BC86-36F4D73EC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DD261-F1CD-7643-8597-CCF132ACA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4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2456E2-638F-5544-BA6F-EC3D190C9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141C2-C584-7243-B2E7-314477918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99F29-AB7B-F64E-88A9-B8FD1226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92354-A96B-854A-88B5-F457C23E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4AA3-644F-D946-9579-4C858D34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0A31-ABDA-0946-8137-1973809A0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EEE3-9D65-064A-9E58-607A1F316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BCE63-8236-D647-853A-06F73B53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89BCB-E7C5-0148-AB32-BC836BB0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2631B-86ED-5542-93DE-5F3515EB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3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B6AD-0271-3B4D-BA34-A2FE3E3C5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B7933-7B7B-224E-9572-158DD8D2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F5C7B-1E0D-B14E-AC89-3D0078E4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708D-1595-B845-9A96-190FB788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A6FB-9A63-2D49-8C90-FE9E8417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F117-EACE-A34D-A73A-100F1D47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63FCF-DDFE-B84B-9E2D-0CD544BD2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7F672-8B6E-6C40-9D26-7F1658549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EC67E-FAD5-B64F-B06E-B634A6B34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AD451-6568-5242-903B-DB868305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33C6A-6677-CE48-9BD6-E185981B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0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2D3C-3D61-114C-B4FD-86C82D9E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CA506-5146-8C4D-8C33-ECAF1B80F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8F7C-CE6E-844F-A705-570B541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468EE-0A87-1D42-BBA0-4D9569976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9195E-C4E5-6A43-8450-239A8F4D6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F1C9D-5E4C-924B-BFCD-3D0995BA8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86A3F-A83C-5C4C-BA38-153B218E3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1D73E-C8D4-E94E-BB81-4DF3951C8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B1F75-6398-004D-A6C4-B20B6B3F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A4E7B-8D2D-C14B-9A75-3A6274F4F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B813B-3ABF-8F4F-9762-64D097F8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E62D5-F4D8-694D-A9E1-9EA34A2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0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B5E11-953D-7F43-AC03-B042D139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50854-249F-B74A-9222-02E70ED0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0E041-67F7-784D-A68C-329EBCF80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CAD92-7744-F844-AC96-ECD59667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A6EEC-0DDF-DD40-946D-94F146D2B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0B3F6-5FE5-6E4C-8A3D-D44438288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42714-4712-124D-9357-C5478B77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5CCA8-07AC-1545-8311-E5F8BFC3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F7D0F-5F31-714B-A4E0-25E076D2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4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5C3EF-3540-3B4B-A5CE-A665391B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DC85A9-B489-1741-B8CB-F08F49AC0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2168A-4FE2-4541-B15F-FDE586E4B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8DE79-6B20-0E4B-8FFA-005D43F6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73EF8-22A9-234B-AA17-6C0885B4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54457-7F12-5446-9C8C-DC056C68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284DDE-5CC5-004E-8FC1-7F656F87A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D2928-6BF4-0440-A0DD-8472946B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48128-12B0-0B4F-8ED3-B2613D41C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74828-2134-E14B-A16E-39126CC0E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43D1-BBD8-1F40-A608-4BFA90AF3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6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aves" TargetMode="External"/><Relationship Id="rId3" Type="http://schemas.openxmlformats.org/officeDocument/2006/relationships/hyperlink" Target="https://en.wikipedia.org/wiki/Fascia" TargetMode="External"/><Relationship Id="rId7" Type="http://schemas.openxmlformats.org/officeDocument/2006/relationships/hyperlink" Target="https://en.wikipedia.org/wiki/Roo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ntefix" TargetMode="External"/><Relationship Id="rId5" Type="http://schemas.openxmlformats.org/officeDocument/2006/relationships/hyperlink" Target="https://en.wikipedia.org/wiki/Bargeboard" TargetMode="External"/><Relationship Id="rId4" Type="http://schemas.openxmlformats.org/officeDocument/2006/relationships/hyperlink" Target="https://en.wikipedia.org/wiki/Soffit" TargetMode="External"/><Relationship Id="rId9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259582" y="0"/>
            <a:ext cx="11672835" cy="66787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roofline:</a:t>
            </a: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	an insightful visual performance model </a:t>
            </a:r>
            <a:br>
              <a:rPr lang="en-US" sz="3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</a:b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	for floating-point programs </a:t>
            </a: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	and multicore architectures</a:t>
            </a:r>
          </a:p>
          <a:p>
            <a:pPr algn="r"/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isaac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stier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robson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compsci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ece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590</a:t>
            </a:r>
          </a:p>
          <a:p>
            <a:pPr algn="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duke university</a:t>
            </a:r>
          </a:p>
          <a:p>
            <a:pPr algn="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18 sept 2019</a:t>
            </a:r>
          </a:p>
        </p:txBody>
      </p:sp>
    </p:spTree>
    <p:extLst>
      <p:ext uri="{BB962C8B-B14F-4D97-AF65-F5344CB8AC3E}">
        <p14:creationId xmlns:p14="http://schemas.microsoft.com/office/powerpoint/2010/main" val="1429635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example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10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6E2AB-605F-524E-945E-914E4B732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"/>
          <a:stretch/>
        </p:blipFill>
        <p:spPr>
          <a:xfrm>
            <a:off x="3934047" y="652310"/>
            <a:ext cx="4353878" cy="57560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60CC8B-DE49-644F-9FAC-2BB08C474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9" b="-2"/>
          <a:stretch/>
        </p:blipFill>
        <p:spPr>
          <a:xfrm>
            <a:off x="6018893" y="2756263"/>
            <a:ext cx="489950" cy="32251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C2CAA1-4CCD-4344-81E3-85B5248D0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46" b="-2"/>
          <a:stretch/>
        </p:blipFill>
        <p:spPr>
          <a:xfrm>
            <a:off x="4786631" y="3703320"/>
            <a:ext cx="489950" cy="2278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D25CEF-4F7F-D04C-8415-2523D9C3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76" t="21286" b="40845"/>
          <a:stretch/>
        </p:blipFill>
        <p:spPr>
          <a:xfrm>
            <a:off x="5048794" y="3429000"/>
            <a:ext cx="234317" cy="12279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AF96D5-EBC8-9A49-951B-36FC0AF23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05" t="18273" r="-1" b="40846"/>
          <a:stretch/>
        </p:blipFill>
        <p:spPr>
          <a:xfrm>
            <a:off x="5153297" y="3331346"/>
            <a:ext cx="129814" cy="13255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F30006-8D8B-C546-A14D-34D8FF6CAB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05" t="18273" r="-1" b="40846"/>
          <a:stretch/>
        </p:blipFill>
        <p:spPr>
          <a:xfrm>
            <a:off x="5148533" y="3330808"/>
            <a:ext cx="129814" cy="13255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1342853-23AF-B64D-B23E-BBB5A562DC8D}"/>
              </a:ext>
            </a:extLst>
          </p:cNvPr>
          <p:cNvSpPr/>
          <p:nvPr/>
        </p:nvSpPr>
        <p:spPr>
          <a:xfrm>
            <a:off x="4922874" y="6166883"/>
            <a:ext cx="2934586" cy="2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BE49D-A9E9-354B-866C-D3D7F755A3AC}"/>
              </a:ext>
            </a:extLst>
          </p:cNvPr>
          <p:cNvSpPr/>
          <p:nvPr/>
        </p:nvSpPr>
        <p:spPr>
          <a:xfrm rot="5400000">
            <a:off x="2596682" y="3209680"/>
            <a:ext cx="2934586" cy="2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060FB6-4650-1C41-9A75-B7A5944D4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360" y="2446686"/>
            <a:ext cx="2148840" cy="2585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ACCDFB-7012-BA4B-B86A-FC58DDB30B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783" b="9938"/>
          <a:stretch/>
        </p:blipFill>
        <p:spPr>
          <a:xfrm>
            <a:off x="4121414" y="1335860"/>
            <a:ext cx="489951" cy="24705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82E839-E319-8A41-B1C2-BD70226AF7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365" b="13698"/>
          <a:stretch/>
        </p:blipFill>
        <p:spPr>
          <a:xfrm>
            <a:off x="4123735" y="1335860"/>
            <a:ext cx="587369" cy="2367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FDEB07-EBF6-474C-B5AB-955DFB8F3B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9392" b="17457"/>
          <a:stretch/>
        </p:blipFill>
        <p:spPr>
          <a:xfrm>
            <a:off x="4123735" y="1335860"/>
            <a:ext cx="674997" cy="2264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B6C7E0-EB0C-024C-A870-502321B07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109" b="20611"/>
          <a:stretch/>
        </p:blipFill>
        <p:spPr>
          <a:xfrm>
            <a:off x="4126117" y="1340024"/>
            <a:ext cx="747411" cy="21778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B90976-E704-7048-A914-90BE453A8C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60755" b="24098"/>
          <a:stretch/>
        </p:blipFill>
        <p:spPr>
          <a:xfrm>
            <a:off x="4120303" y="1336220"/>
            <a:ext cx="865505" cy="20821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5E1060-BE63-244A-8627-5186B330CD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57949" b="28930"/>
          <a:stretch/>
        </p:blipFill>
        <p:spPr>
          <a:xfrm>
            <a:off x="4121414" y="1326785"/>
            <a:ext cx="927380" cy="19495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E86594A-8288-B543-B3C0-5C10168F08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" r="53587" b="31221"/>
          <a:stretch/>
        </p:blipFill>
        <p:spPr>
          <a:xfrm>
            <a:off x="4124951" y="1340956"/>
            <a:ext cx="1023581" cy="18867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705E28-8FDE-8A4C-8472-ACC615BF17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" r="50687" b="34223"/>
          <a:stretch/>
        </p:blipFill>
        <p:spPr>
          <a:xfrm>
            <a:off x="4124951" y="1340956"/>
            <a:ext cx="1087522" cy="18043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16DBED-B696-6245-814B-C140405683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" t="-1" r="47554" b="37934"/>
          <a:stretch/>
        </p:blipFill>
        <p:spPr>
          <a:xfrm>
            <a:off x="4126497" y="1343261"/>
            <a:ext cx="1156613" cy="17025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A7F9AC-978F-1141-B526-3E52421492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" t="-2" r="44355" b="41818"/>
          <a:stretch/>
        </p:blipFill>
        <p:spPr>
          <a:xfrm>
            <a:off x="4126497" y="1346658"/>
            <a:ext cx="1227180" cy="15960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E1F90F-411F-5D48-BC4C-A658D18E3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" t="-2" r="39983" b="42973"/>
          <a:stretch/>
        </p:blipFill>
        <p:spPr>
          <a:xfrm>
            <a:off x="4129834" y="1339486"/>
            <a:ext cx="1323582" cy="15643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3834071-D98B-E245-B3D7-F9CC6C1339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" t="-1" r="34283" b="48418"/>
          <a:stretch/>
        </p:blipFill>
        <p:spPr>
          <a:xfrm>
            <a:off x="4122426" y="1341270"/>
            <a:ext cx="1449312" cy="14149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18E6E4-EE2A-BA42-B518-DEFCF63856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" r="30017" b="50395"/>
          <a:stretch/>
        </p:blipFill>
        <p:spPr>
          <a:xfrm>
            <a:off x="4123751" y="1344536"/>
            <a:ext cx="1543402" cy="1360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C135A9-5705-D940-92BC-85DB5F0A37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" t="1" r="23561" b="56879"/>
          <a:stretch/>
        </p:blipFill>
        <p:spPr>
          <a:xfrm>
            <a:off x="4127855" y="1347700"/>
            <a:ext cx="1685780" cy="11828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1401E91-4D2C-2949-80F2-22635E0679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" t="1" r="16182" b="63216"/>
          <a:stretch/>
        </p:blipFill>
        <p:spPr>
          <a:xfrm>
            <a:off x="4127854" y="1350864"/>
            <a:ext cx="1848505" cy="10090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05F49D-7E01-F94E-90B7-CA99DDE7A0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" t="1" r="13910" b="66550"/>
          <a:stretch/>
        </p:blipFill>
        <p:spPr>
          <a:xfrm>
            <a:off x="4120302" y="1342650"/>
            <a:ext cx="1898591" cy="9175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FCB362C-2374-3449-AB5C-31D22B480F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" t="1" r="20376" b="59337"/>
          <a:stretch/>
        </p:blipFill>
        <p:spPr>
          <a:xfrm>
            <a:off x="4124952" y="1346120"/>
            <a:ext cx="1755994" cy="11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example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11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6E2AB-605F-524E-945E-914E4B732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"/>
          <a:stretch/>
        </p:blipFill>
        <p:spPr>
          <a:xfrm>
            <a:off x="3934047" y="652310"/>
            <a:ext cx="4353878" cy="5756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A61C2C-E862-E144-A004-B151B2D62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07" y="589709"/>
            <a:ext cx="4460314" cy="587044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D3BC421-C4A2-C24C-9BC1-CEBA24D5E2FA}"/>
              </a:ext>
            </a:extLst>
          </p:cNvPr>
          <p:cNvSpPr/>
          <p:nvPr/>
        </p:nvSpPr>
        <p:spPr>
          <a:xfrm rot="10800000">
            <a:off x="8287925" y="2362200"/>
            <a:ext cx="1169167" cy="579120"/>
          </a:xfrm>
          <a:prstGeom prst="rightArrow">
            <a:avLst/>
          </a:prstGeom>
          <a:solidFill>
            <a:srgbClr val="2B2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5135C848-5837-1441-8831-52C1E4C475A1}"/>
              </a:ext>
            </a:extLst>
          </p:cNvPr>
          <p:cNvSpPr/>
          <p:nvPr/>
        </p:nvSpPr>
        <p:spPr>
          <a:xfrm rot="10800000">
            <a:off x="8287925" y="1004887"/>
            <a:ext cx="1169167" cy="579120"/>
          </a:xfrm>
          <a:prstGeom prst="rightArrow">
            <a:avLst/>
          </a:prstGeom>
          <a:solidFill>
            <a:srgbClr val="F1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A431D-EFC5-3D48-9D64-17EF648EAE79}"/>
              </a:ext>
            </a:extLst>
          </p:cNvPr>
          <p:cNvSpPr txBox="1"/>
          <p:nvPr/>
        </p:nvSpPr>
        <p:spPr>
          <a:xfrm>
            <a:off x="9728706" y="1109781"/>
            <a:ext cx="172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four cores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FEF23A-3692-D34A-8D5D-C32941FCD37D}"/>
              </a:ext>
            </a:extLst>
          </p:cNvPr>
          <p:cNvSpPr txBox="1"/>
          <p:nvPr/>
        </p:nvSpPr>
        <p:spPr>
          <a:xfrm>
            <a:off x="9759186" y="2467094"/>
            <a:ext cx="172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two cores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64E2E5-FB86-CB43-ADBB-741DE1B259C2}"/>
              </a:ext>
            </a:extLst>
          </p:cNvPr>
          <p:cNvSpPr txBox="1"/>
          <p:nvPr/>
        </p:nvSpPr>
        <p:spPr>
          <a:xfrm>
            <a:off x="216916" y="1700387"/>
            <a:ext cx="39040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x4 has: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2x # cores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2x floating-point per core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prefetching/</a:t>
            </a:r>
            <a:r>
              <a:rPr lang="en-US" sz="2000" dirty="0" err="1">
                <a:latin typeface="Helvetica" pitchFamily="2" charset="0"/>
              </a:rPr>
              <a:t>ghz</a:t>
            </a:r>
            <a:r>
              <a:rPr lang="en-US" sz="2000" dirty="0">
                <a:latin typeface="Helvetica" pitchFamily="2" charset="0"/>
              </a:rPr>
              <a:t> buffs</a:t>
            </a:r>
          </a:p>
          <a:p>
            <a:pPr lvl="1"/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=&gt; 4x higher ceiling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different ”ridge point”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min # flops/byte at ceiling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here 4x as no change in memory bandwidth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FEE63E-1243-6542-B875-E95A706F73C4}"/>
              </a:ext>
            </a:extLst>
          </p:cNvPr>
          <p:cNvSpPr txBox="1"/>
          <p:nvPr/>
        </p:nvSpPr>
        <p:spPr>
          <a:xfrm>
            <a:off x="8325781" y="3117355"/>
            <a:ext cx="390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same memory bandwidth</a:t>
            </a:r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04A2D22C-315B-6748-8857-775515A8B9A3}"/>
              </a:ext>
            </a:extLst>
          </p:cNvPr>
          <p:cNvSpPr/>
          <p:nvPr/>
        </p:nvSpPr>
        <p:spPr>
          <a:xfrm>
            <a:off x="6981354" y="1432560"/>
            <a:ext cx="518160" cy="1153875"/>
          </a:xfrm>
          <a:prstGeom prst="upDownArrow">
            <a:avLst/>
          </a:prstGeom>
          <a:solidFill>
            <a:srgbClr val="F97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27E311-C19F-814D-A346-75A115845933}"/>
              </a:ext>
            </a:extLst>
          </p:cNvPr>
          <p:cNvSpPr txBox="1"/>
          <p:nvPr/>
        </p:nvSpPr>
        <p:spPr>
          <a:xfrm>
            <a:off x="7335409" y="1835791"/>
            <a:ext cx="390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4x ceiling</a:t>
            </a: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C35DC197-C8DF-D842-A688-A4F0BB5B083B}"/>
              </a:ext>
            </a:extLst>
          </p:cNvPr>
          <p:cNvSpPr/>
          <p:nvPr/>
        </p:nvSpPr>
        <p:spPr>
          <a:xfrm>
            <a:off x="5494025" y="2524482"/>
            <a:ext cx="365760" cy="369332"/>
          </a:xfrm>
          <a:prstGeom prst="donut">
            <a:avLst/>
          </a:prstGeom>
          <a:solidFill>
            <a:srgbClr val="F97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Donut 46">
            <a:extLst>
              <a:ext uri="{FF2B5EF4-FFF2-40B4-BE49-F238E27FC236}">
                <a16:creationId xmlns:a16="http://schemas.microsoft.com/office/drawing/2014/main" id="{F53D74CA-D317-0744-B921-A438DF29366D}"/>
              </a:ext>
            </a:extLst>
          </p:cNvPr>
          <p:cNvSpPr/>
          <p:nvPr/>
        </p:nvSpPr>
        <p:spPr>
          <a:xfrm>
            <a:off x="6790854" y="1139579"/>
            <a:ext cx="365760" cy="369332"/>
          </a:xfrm>
          <a:prstGeom prst="donut">
            <a:avLst/>
          </a:prstGeom>
          <a:solidFill>
            <a:srgbClr val="F97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1EE4F1-A228-7848-B547-031A9D9AB046}"/>
              </a:ext>
            </a:extLst>
          </p:cNvPr>
          <p:cNvCxnSpPr>
            <a:stCxn id="11" idx="4"/>
          </p:cNvCxnSpPr>
          <p:nvPr/>
        </p:nvCxnSpPr>
        <p:spPr>
          <a:xfrm>
            <a:off x="5676905" y="2893814"/>
            <a:ext cx="0" cy="3072384"/>
          </a:xfrm>
          <a:prstGeom prst="line">
            <a:avLst/>
          </a:prstGeom>
          <a:ln w="38100">
            <a:solidFill>
              <a:srgbClr val="F97E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A8F5483-33B5-4F44-A009-5F7C39D64BC8}"/>
              </a:ext>
            </a:extLst>
          </p:cNvPr>
          <p:cNvCxnSpPr>
            <a:cxnSpLocks/>
            <a:stCxn id="47" idx="4"/>
          </p:cNvCxnSpPr>
          <p:nvPr/>
        </p:nvCxnSpPr>
        <p:spPr>
          <a:xfrm>
            <a:off x="6973734" y="1508910"/>
            <a:ext cx="0" cy="4453128"/>
          </a:xfrm>
          <a:prstGeom prst="line">
            <a:avLst/>
          </a:prstGeom>
          <a:ln w="38100">
            <a:solidFill>
              <a:srgbClr val="F97E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Up-Down Arrow 49">
            <a:extLst>
              <a:ext uri="{FF2B5EF4-FFF2-40B4-BE49-F238E27FC236}">
                <a16:creationId xmlns:a16="http://schemas.microsoft.com/office/drawing/2014/main" id="{6DEAD348-FC1E-FC47-874C-AF26A99BF16B}"/>
              </a:ext>
            </a:extLst>
          </p:cNvPr>
          <p:cNvSpPr/>
          <p:nvPr/>
        </p:nvSpPr>
        <p:spPr>
          <a:xfrm rot="5400000">
            <a:off x="6066239" y="4150280"/>
            <a:ext cx="518160" cy="1153875"/>
          </a:xfrm>
          <a:prstGeom prst="upDownArrow">
            <a:avLst/>
          </a:prstGeom>
          <a:solidFill>
            <a:srgbClr val="F97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2440C5-82EA-EE44-AB69-5B75AEB56869}"/>
              </a:ext>
            </a:extLst>
          </p:cNvPr>
          <p:cNvSpPr txBox="1"/>
          <p:nvPr/>
        </p:nvSpPr>
        <p:spPr>
          <a:xfrm>
            <a:off x="4373281" y="4948905"/>
            <a:ext cx="390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4x ridge</a:t>
            </a:r>
          </a:p>
          <a:p>
            <a:pPr algn="ctr"/>
            <a:r>
              <a:rPr lang="en-US" sz="2000" dirty="0">
                <a:latin typeface="Helvetica" pitchFamily="2" charset="0"/>
              </a:rPr>
              <a:t>point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9FBADD-449C-2942-BAAE-74B0FB21A946}"/>
              </a:ext>
            </a:extLst>
          </p:cNvPr>
          <p:cNvSpPr txBox="1"/>
          <p:nvPr/>
        </p:nvSpPr>
        <p:spPr>
          <a:xfrm>
            <a:off x="8315213" y="3948156"/>
            <a:ext cx="3563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itchFamily="2" charset="0"/>
              </a:rPr>
              <a:t>note:</a:t>
            </a:r>
          </a:p>
          <a:p>
            <a:pPr lvl="1"/>
            <a:r>
              <a:rPr lang="en-US" sz="2000" dirty="0">
                <a:latin typeface="Helvetica" pitchFamily="2" charset="0"/>
              </a:rPr>
              <a:t>we are discussing </a:t>
            </a:r>
            <a:r>
              <a:rPr lang="en-US" sz="2000" b="1" dirty="0">
                <a:latin typeface="Helvetica" pitchFamily="2" charset="0"/>
              </a:rPr>
              <a:t>machines </a:t>
            </a:r>
          </a:p>
          <a:p>
            <a:pPr lvl="1"/>
            <a:endParaRPr lang="en-US" sz="2000" b="1" dirty="0">
              <a:latin typeface="Helvetica" pitchFamily="2" charset="0"/>
            </a:endParaRPr>
          </a:p>
          <a:p>
            <a:pPr lvl="1"/>
            <a:r>
              <a:rPr lang="en-US" sz="2000" dirty="0">
                <a:latin typeface="Helvetica" pitchFamily="2" charset="0"/>
              </a:rPr>
              <a:t>we only fit roofline once per machine!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 animBg="1"/>
      <p:bldP spid="9" grpId="0"/>
      <p:bldP spid="43" grpId="0"/>
      <p:bldP spid="45" grpId="0"/>
      <p:bldP spid="10" grpId="0" animBg="1"/>
      <p:bldP spid="46" grpId="0"/>
      <p:bldP spid="11" grpId="0" animBg="1"/>
      <p:bldP spid="47" grpId="0" animBg="1"/>
      <p:bldP spid="50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 err="1">
                <a:latin typeface="Garamond" panose="02020404030301010803" pitchFamily="18" charset="0"/>
              </a:rPr>
              <a:t>mathy</a:t>
            </a:r>
            <a:r>
              <a:rPr lang="en-US" sz="6000" dirty="0">
                <a:latin typeface="Garamond" panose="02020404030301010803" pitchFamily="18" charset="0"/>
              </a:rPr>
              <a:t> stuff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12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484976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attainable performance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13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32498E-1FCB-B642-89CE-FC642466486F}"/>
                  </a:ext>
                </a:extLst>
              </p:cNvPr>
              <p:cNvSpPr txBox="1"/>
              <p:nvPr/>
            </p:nvSpPr>
            <p:spPr>
              <a:xfrm>
                <a:off x="419099" y="1914968"/>
                <a:ext cx="11353799" cy="408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× 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eqArr>
                            </m:e>
                          </m:d>
                        </m:e>
                      </m:func>
                    </m:oMath>
                  </m:oMathPara>
                </a14:m>
                <a:endParaRPr lang="en-US" sz="3200" b="0" dirty="0">
                  <a:latin typeface="Helvetica" pitchFamily="2" charset="0"/>
                </a:endParaRPr>
              </a:p>
              <a:p>
                <a:endParaRPr lang="en-US" sz="2800" dirty="0">
                  <a:latin typeface="Helvetica" pitchFamily="2" charset="0"/>
                </a:endParaRPr>
              </a:p>
              <a:p>
                <a:r>
                  <a:rPr lang="en-US" sz="2800" dirty="0"/>
                  <a:t>	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, attainable performance (ops/sec)*</a:t>
                </a:r>
              </a:p>
              <a:p>
                <a:r>
                  <a:rPr lang="en-US" sz="280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, peak performance (ops/sec)*</a:t>
                </a:r>
              </a:p>
              <a:p>
                <a:r>
                  <a:rPr lang="en-US" sz="280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, peak bandwidth (bytes/sec)</a:t>
                </a:r>
              </a:p>
              <a:p>
                <a:r>
                  <a:rPr lang="en-US" sz="280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800" dirty="0">
                    <a:latin typeface="Helvetica" pitchFamily="2" charset="0"/>
                  </a:rPr>
                  <a:t>, operational intensity (ops/byte)*</a:t>
                </a:r>
                <a:endParaRPr lang="en-US" sz="3200" dirty="0">
                  <a:latin typeface="Helvetica" pitchFamily="2" charset="0"/>
                </a:endParaRPr>
              </a:p>
              <a:p>
                <a:pPr algn="r"/>
                <a:endParaRPr lang="en-US" sz="2400" dirty="0">
                  <a:latin typeface="Helvetica" pitchFamily="2" charset="0"/>
                </a:endParaRPr>
              </a:p>
              <a:p>
                <a:pPr algn="r"/>
                <a:r>
                  <a:rPr lang="en-US" sz="2400" dirty="0">
                    <a:latin typeface="Helvetica" pitchFamily="2" charset="0"/>
                  </a:rPr>
                  <a:t>*usually floating-point ops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32498E-1FCB-B642-89CE-FC6424664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1914968"/>
                <a:ext cx="11353799" cy="4083939"/>
              </a:xfrm>
              <a:prstGeom prst="rect">
                <a:avLst/>
              </a:prstGeom>
              <a:blipFill>
                <a:blip r:embed="rId3"/>
                <a:stretch>
                  <a:fillRect t="-59938" r="-782" b="-1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operational intensity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14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764E2E5-FB86-CB43-ADBB-741DE1B259C2}"/>
                  </a:ext>
                </a:extLst>
              </p:cNvPr>
              <p:cNvSpPr txBox="1"/>
              <p:nvPr/>
            </p:nvSpPr>
            <p:spPr>
              <a:xfrm>
                <a:off x="8329611" y="1109298"/>
                <a:ext cx="3443289" cy="54495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" pitchFamily="2" charset="0"/>
                  </a:rPr>
                  <a:t>analog (flux):</a:t>
                </a:r>
              </a:p>
              <a:p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𝑓𝑙𝑢𝑥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𝐶𝑢𝑟𝑟𝑒𝑛𝑡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𝐴𝑟𝑒𝑎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Helvetica" pitchFamily="2" charset="0"/>
                </a:endParaRPr>
              </a:p>
              <a:p>
                <a:pPr/>
                <a:endParaRPr lang="en-US" sz="3200" b="0" dirty="0">
                  <a:ea typeface="Cambria Math" panose="02040503050406030204" pitchFamily="18" charset="0"/>
                </a:endParaRPr>
              </a:p>
              <a:p>
                <a:pPr/>
                <a:r>
                  <a:rPr lang="en-US" sz="3200" dirty="0">
                    <a:latin typeface="Helvetica" pitchFamily="2" charset="0"/>
                  </a:rPr>
                  <a:t>in case u forgot ;)</a:t>
                </a:r>
              </a:p>
              <a:p>
                <a:pPr/>
                <a:endParaRPr lang="en-US" sz="3200" b="0" dirty="0">
                  <a:ea typeface="Cambria Math" panose="02040503050406030204" pitchFamily="18" charset="0"/>
                </a:endParaRPr>
              </a:p>
              <a:p>
                <a:pPr/>
                <a:r>
                  <a:rPr lang="en-US" sz="3200" b="0" dirty="0"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𝐴𝑟𝑒𝑎</m:t>
                    </m:r>
                  </m:oMath>
                </a14:m>
                <a:endParaRPr lang="en-US" sz="3200" dirty="0">
                  <a:latin typeface="Helvetica" pitchFamily="2" charset="0"/>
                </a:endParaRPr>
              </a:p>
              <a:p>
                <a:pPr/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𝐶𝑢𝑟𝑟𝑒𝑛𝑡</m:t>
                      </m:r>
                    </m:oMath>
                  </m:oMathPara>
                </a14:m>
                <a:endParaRPr lang="en-US" sz="3200" dirty="0">
                  <a:latin typeface="Helvetica" pitchFamily="2" charset="0"/>
                </a:endParaRPr>
              </a:p>
              <a:p>
                <a:pPr/>
                <a:endParaRPr lang="en-US" sz="32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764E2E5-FB86-CB43-ADBB-741DE1B25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611" y="1109298"/>
                <a:ext cx="3443289" cy="5449505"/>
              </a:xfrm>
              <a:prstGeom prst="rect">
                <a:avLst/>
              </a:prstGeom>
              <a:blipFill>
                <a:blip r:embed="rId3"/>
                <a:stretch>
                  <a:fillRect l="-4412" t="-1163" r="-7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32498E-1FCB-B642-89CE-FC642466486F}"/>
                  </a:ext>
                </a:extLst>
              </p:cNvPr>
              <p:cNvSpPr txBox="1"/>
              <p:nvPr/>
            </p:nvSpPr>
            <p:spPr>
              <a:xfrm>
                <a:off x="623887" y="1667669"/>
                <a:ext cx="6419852" cy="396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Helvetica" pitchFamily="2" charset="0"/>
                </a:endParaRPr>
              </a:p>
              <a:p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3200" dirty="0">
                    <a:latin typeface="Helvetica" pitchFamily="2" charset="0"/>
                  </a:rPr>
                  <a:t>, operational intensity (ops/byte)*</a:t>
                </a: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200" dirty="0">
                    <a:latin typeface="Helvetica" pitchFamily="2" charset="0"/>
                  </a:rPr>
                  <a:t>, operations (ops)*</a:t>
                </a: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Helvetica" pitchFamily="2" charset="0"/>
                  </a:rPr>
                  <a:t>, </a:t>
                </a:r>
                <a:r>
                  <a:rPr lang="en-US" sz="3200" b="1" dirty="0">
                    <a:latin typeface="Helvetica" pitchFamily="2" charset="0"/>
                  </a:rPr>
                  <a:t>main memory access</a:t>
                </a:r>
                <a:r>
                  <a:rPr lang="en-US" sz="3200" dirty="0">
                    <a:latin typeface="Helvetica" pitchFamily="2" charset="0"/>
                  </a:rPr>
                  <a:t> (bytes)</a:t>
                </a:r>
              </a:p>
              <a:p>
                <a:endParaRPr lang="en-US" sz="32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32498E-1FCB-B642-89CE-FC6424664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7" y="1667669"/>
                <a:ext cx="6419852" cy="3968972"/>
              </a:xfrm>
              <a:prstGeom prst="rect">
                <a:avLst/>
              </a:prstGeom>
              <a:blipFill>
                <a:blip r:embed="rId4"/>
                <a:stretch>
                  <a:fillRect l="-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18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“the ceiling is the roof”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15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64E2E5-FB86-CB43-ADBB-741DE1B259C2}"/>
              </a:ext>
            </a:extLst>
          </p:cNvPr>
          <p:cNvSpPr txBox="1"/>
          <p:nvPr/>
        </p:nvSpPr>
        <p:spPr>
          <a:xfrm>
            <a:off x="216916" y="1700388"/>
            <a:ext cx="11555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except in roofline…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Helvetica" pitchFamily="2" charset="0"/>
            </a:endParaRPr>
          </a:p>
          <a:p>
            <a:endParaRPr lang="en-US" sz="3200" dirty="0">
              <a:latin typeface="Helvetica" pitchFamily="2" charset="0"/>
            </a:endParaRPr>
          </a:p>
          <a:p>
            <a:endParaRPr lang="en-US" sz="3200" dirty="0">
              <a:latin typeface="Helvetica" pitchFamily="2" charset="0"/>
            </a:endParaRPr>
          </a:p>
          <a:p>
            <a:endParaRPr lang="en-US" sz="3200" dirty="0">
              <a:latin typeface="Helvetica" pitchFamily="2" charset="0"/>
            </a:endParaRPr>
          </a:p>
          <a:p>
            <a:endParaRPr lang="en-US" sz="3200" dirty="0">
              <a:latin typeface="Helvetica" pitchFamily="2" charset="0"/>
            </a:endParaRPr>
          </a:p>
          <a:p>
            <a:endParaRPr lang="en-US" sz="3200" dirty="0">
              <a:latin typeface="Helvetica" pitchFamily="2" charset="0"/>
            </a:endParaRPr>
          </a:p>
          <a:p>
            <a:endParaRPr lang="en-US" sz="3200" dirty="0">
              <a:latin typeface="Helvetica" pitchFamily="2" charset="0"/>
            </a:endParaRPr>
          </a:p>
          <a:p>
            <a:pPr algn="r"/>
            <a:r>
              <a:rPr lang="en-US" sz="3200" dirty="0">
                <a:latin typeface="Helvetica" pitchFamily="2" charset="0"/>
              </a:rPr>
              <a:t>					…there are multiple ceilings</a:t>
            </a:r>
          </a:p>
        </p:txBody>
      </p:sp>
    </p:spTree>
    <p:extLst>
      <p:ext uri="{BB962C8B-B14F-4D97-AF65-F5344CB8AC3E}">
        <p14:creationId xmlns:p14="http://schemas.microsoft.com/office/powerpoint/2010/main" val="171730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“the ceiling is the roof”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16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9BD3D-8B3B-2A46-B779-9781274CE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1193296"/>
            <a:ext cx="3874999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69DD97-DE4D-9F40-9E1B-FF72E519B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7"/>
          <a:stretch/>
        </p:blipFill>
        <p:spPr>
          <a:xfrm>
            <a:off x="4279811" y="1164720"/>
            <a:ext cx="3913748" cy="4617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8CAA0D-88DF-D846-B456-4665C8D23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031" y="1150432"/>
            <a:ext cx="4021069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>
                <a:latin typeface="Garamond" panose="02020404030301010803" pitchFamily="18" charset="0"/>
              </a:rPr>
              <a:t>uses/extensions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17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752568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identifying what u missed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18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1DC052-A5DF-174D-9D10-2C48994AA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366" y="1119187"/>
            <a:ext cx="549526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08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helpful things to do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19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AFE3B-4E77-744F-97D3-5BBB6202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5" y="1228748"/>
            <a:ext cx="6127750" cy="50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2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moi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6C70-936D-544E-88B2-BB81931C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67669"/>
            <a:ext cx="11353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grad student in stats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	</a:t>
            </a:r>
            <a:r>
              <a:rPr lang="en-US" dirty="0" err="1">
                <a:latin typeface="Helvetica" pitchFamily="2" charset="0"/>
              </a:rPr>
              <a:t>i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b="1" dirty="0">
                <a:latin typeface="Helvetica" pitchFamily="2" charset="0"/>
              </a:rPr>
              <a:t>use</a:t>
            </a:r>
            <a:r>
              <a:rPr lang="en-US" dirty="0">
                <a:latin typeface="Helvetica" pitchFamily="2" charset="0"/>
              </a:rPr>
              <a:t> accelerators for machine learning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currently do research in biomedical engineering (proteins)</a:t>
            </a:r>
            <a:br>
              <a:rPr lang="en-US" dirty="0">
                <a:latin typeface="Helvetica" pitchFamily="2" charset="0"/>
              </a:rPr>
            </a:b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	background in math and finance et al.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			fun fact: quite allergic to cats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18265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very realistic use case: cat detector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20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64E2E5-FB86-CB43-ADBB-741DE1B259C2}"/>
              </a:ext>
            </a:extLst>
          </p:cNvPr>
          <p:cNvSpPr txBox="1"/>
          <p:nvPr/>
        </p:nvSpPr>
        <p:spPr>
          <a:xfrm>
            <a:off x="419100" y="1667669"/>
            <a:ext cx="1135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step 1: cat</a:t>
            </a:r>
          </a:p>
          <a:p>
            <a:endParaRPr lang="en-US" sz="2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step 2: neural 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step 3: picking a </a:t>
            </a:r>
            <a:r>
              <a:rPr lang="en-US" sz="2400" dirty="0" err="1">
                <a:latin typeface="Helvetica" pitchFamily="2" charset="0"/>
              </a:rPr>
              <a:t>gpu</a:t>
            </a:r>
            <a:r>
              <a:rPr lang="en-US" sz="2400" dirty="0">
                <a:latin typeface="Helvetica" pitchFamily="2" charset="0"/>
              </a:rPr>
              <a:t> [ insert roofline here 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D561E-1218-0944-9A1C-0B5DCF51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547" y="3944868"/>
            <a:ext cx="2062558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691CE9-46DB-194B-81B9-BC66A443D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146" y="3944868"/>
            <a:ext cx="1895708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C618BF-CEA6-114A-B562-C2912FA35D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"/>
          <a:stretch/>
        </p:blipFill>
        <p:spPr>
          <a:xfrm>
            <a:off x="7043854" y="3944868"/>
            <a:ext cx="172913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21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2B0AE4-5FFC-424B-A59F-5685D44E4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508" y="839486"/>
            <a:ext cx="4120983" cy="54238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7BC519-5BEA-7E42-BF2F-BB8224458CEF}"/>
              </a:ext>
            </a:extLst>
          </p:cNvPr>
          <p:cNvSpPr txBox="1"/>
          <p:nvPr/>
        </p:nvSpPr>
        <p:spPr>
          <a:xfrm>
            <a:off x="3268979" y="6039396"/>
            <a:ext cx="565404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operational intensity (feline ops/bite)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cat detector: cost to train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7646BA-129F-FA45-A452-0AA0DFB3AE12}"/>
              </a:ext>
            </a:extLst>
          </p:cNvPr>
          <p:cNvSpPr txBox="1"/>
          <p:nvPr/>
        </p:nvSpPr>
        <p:spPr>
          <a:xfrm rot="16200000">
            <a:off x="2214805" y="3417417"/>
            <a:ext cx="3793807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/>
              <a:t>cattainable</a:t>
            </a:r>
            <a:r>
              <a:rPr lang="en-US" sz="1700" dirty="0"/>
              <a:t> </a:t>
            </a:r>
            <a:r>
              <a:rPr lang="en-US" sz="1700" dirty="0" err="1"/>
              <a:t>gflops</a:t>
            </a:r>
            <a:r>
              <a:rPr lang="en-US" sz="1700" dirty="0"/>
              <a:t>/s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E8CAD-DDD0-8946-987C-107101B59376}"/>
              </a:ext>
            </a:extLst>
          </p:cNvPr>
          <p:cNvSpPr txBox="1"/>
          <p:nvPr/>
        </p:nvSpPr>
        <p:spPr>
          <a:xfrm>
            <a:off x="6827193" y="1175191"/>
            <a:ext cx="110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amd</a:t>
            </a:r>
            <a:r>
              <a:rPr lang="en-US" sz="1400" dirty="0"/>
              <a:t> </a:t>
            </a:r>
            <a:r>
              <a:rPr lang="en-US" sz="1400" dirty="0" err="1"/>
              <a:t>purrx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8B62-5C6F-814A-94EF-E74C298A1CB9}"/>
              </a:ext>
            </a:extLst>
          </p:cNvPr>
          <p:cNvSpPr txBox="1"/>
          <p:nvPr/>
        </p:nvSpPr>
        <p:spPr>
          <a:xfrm>
            <a:off x="6827193" y="2420749"/>
            <a:ext cx="110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nvidia</a:t>
            </a:r>
            <a:r>
              <a:rPr lang="en-US" sz="1400" dirty="0"/>
              <a:t> </a:t>
            </a:r>
            <a:r>
              <a:rPr lang="en-US" sz="1400" dirty="0" err="1"/>
              <a:t>tailsla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C264D-6CF8-7C4A-9713-FDEF9910F6CD}"/>
              </a:ext>
            </a:extLst>
          </p:cNvPr>
          <p:cNvSpPr txBox="1"/>
          <p:nvPr/>
        </p:nvSpPr>
        <p:spPr>
          <a:xfrm>
            <a:off x="8018948" y="2528917"/>
            <a:ext cx="2660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$0.50 / hour</a:t>
            </a:r>
            <a:r>
              <a:rPr lang="en-US" sz="1400" dirty="0"/>
              <a:t>  </a:t>
            </a:r>
            <a:r>
              <a:rPr lang="en-US" dirty="0"/>
              <a:t>on paws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B944AA-803F-2241-B4BF-83A4F26E245A}"/>
              </a:ext>
            </a:extLst>
          </p:cNvPr>
          <p:cNvSpPr txBox="1"/>
          <p:nvPr/>
        </p:nvSpPr>
        <p:spPr>
          <a:xfrm>
            <a:off x="8018948" y="1237079"/>
            <a:ext cx="2660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$1.50 / hour</a:t>
            </a:r>
            <a:r>
              <a:rPr lang="en-US" sz="1400" dirty="0"/>
              <a:t>  </a:t>
            </a:r>
            <a:r>
              <a:rPr lang="en-US" dirty="0"/>
              <a:t>on paws</a:t>
            </a:r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B7EC10-E76A-3342-9314-51F2ACE7D232}"/>
              </a:ext>
            </a:extLst>
          </p:cNvPr>
          <p:cNvCxnSpPr>
            <a:cxnSpLocks/>
          </p:cNvCxnSpPr>
          <p:nvPr/>
        </p:nvCxnSpPr>
        <p:spPr>
          <a:xfrm>
            <a:off x="6217920" y="2209800"/>
            <a:ext cx="0" cy="3596640"/>
          </a:xfrm>
          <a:prstGeom prst="line">
            <a:avLst/>
          </a:prstGeom>
          <a:ln w="57150">
            <a:solidFill>
              <a:srgbClr val="F97E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9" y="1329079"/>
            <a:ext cx="3515638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say a similar net trained at 2.0 operational intensity…</a:t>
            </a:r>
          </a:p>
          <a:p>
            <a:endParaRPr lang="en-US" sz="2800" dirty="0"/>
          </a:p>
          <a:p>
            <a:r>
              <a:rPr lang="en-US" sz="2800" dirty="0"/>
              <a:t>…we could get 2x the performance by upgrading </a:t>
            </a:r>
          </a:p>
          <a:p>
            <a:endParaRPr lang="en-US" sz="2800" dirty="0"/>
          </a:p>
          <a:p>
            <a:r>
              <a:rPr lang="en-US" sz="2800" dirty="0"/>
              <a:t>while we save time, </a:t>
            </a:r>
            <a:r>
              <a:rPr lang="en-US" sz="2800" b="1" dirty="0"/>
              <a:t>we would spend 50% more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250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22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2B0AE4-5FFC-424B-A59F-5685D44E4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508" y="839486"/>
            <a:ext cx="4120983" cy="54238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7BC519-5BEA-7E42-BF2F-BB8224458CEF}"/>
              </a:ext>
            </a:extLst>
          </p:cNvPr>
          <p:cNvSpPr txBox="1"/>
          <p:nvPr/>
        </p:nvSpPr>
        <p:spPr>
          <a:xfrm>
            <a:off x="3268979" y="6039396"/>
            <a:ext cx="565404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operational intensity (feline ops/bite)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cat detector: cost to train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7646BA-129F-FA45-A452-0AA0DFB3AE12}"/>
              </a:ext>
            </a:extLst>
          </p:cNvPr>
          <p:cNvSpPr txBox="1"/>
          <p:nvPr/>
        </p:nvSpPr>
        <p:spPr>
          <a:xfrm rot="16200000">
            <a:off x="2214805" y="3417417"/>
            <a:ext cx="3793807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/>
              <a:t>cattainable</a:t>
            </a:r>
            <a:r>
              <a:rPr lang="en-US" sz="1700" dirty="0"/>
              <a:t> </a:t>
            </a:r>
            <a:r>
              <a:rPr lang="en-US" sz="1700" dirty="0" err="1"/>
              <a:t>gflops</a:t>
            </a:r>
            <a:r>
              <a:rPr lang="en-US" sz="1700" dirty="0"/>
              <a:t>/s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E8CAD-DDD0-8946-987C-107101B59376}"/>
              </a:ext>
            </a:extLst>
          </p:cNvPr>
          <p:cNvSpPr txBox="1"/>
          <p:nvPr/>
        </p:nvSpPr>
        <p:spPr>
          <a:xfrm>
            <a:off x="6827193" y="1175191"/>
            <a:ext cx="110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amd</a:t>
            </a:r>
            <a:r>
              <a:rPr lang="en-US" sz="1400" dirty="0"/>
              <a:t> </a:t>
            </a:r>
            <a:r>
              <a:rPr lang="en-US" sz="1400" dirty="0" err="1"/>
              <a:t>purrx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8B62-5C6F-814A-94EF-E74C298A1CB9}"/>
              </a:ext>
            </a:extLst>
          </p:cNvPr>
          <p:cNvSpPr txBox="1"/>
          <p:nvPr/>
        </p:nvSpPr>
        <p:spPr>
          <a:xfrm>
            <a:off x="6827193" y="2420749"/>
            <a:ext cx="110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nvidia</a:t>
            </a:r>
            <a:r>
              <a:rPr lang="en-US" sz="1400" dirty="0"/>
              <a:t> </a:t>
            </a:r>
            <a:r>
              <a:rPr lang="en-US" sz="1400" dirty="0" err="1"/>
              <a:t>tailsla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C264D-6CF8-7C4A-9713-FDEF9910F6CD}"/>
              </a:ext>
            </a:extLst>
          </p:cNvPr>
          <p:cNvSpPr txBox="1"/>
          <p:nvPr/>
        </p:nvSpPr>
        <p:spPr>
          <a:xfrm>
            <a:off x="8018948" y="2528917"/>
            <a:ext cx="2660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$0.50 / hour</a:t>
            </a:r>
            <a:r>
              <a:rPr lang="en-US" sz="1400" dirty="0"/>
              <a:t>  </a:t>
            </a:r>
            <a:r>
              <a:rPr lang="en-US" dirty="0"/>
              <a:t>on paws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B944AA-803F-2241-B4BF-83A4F26E245A}"/>
              </a:ext>
            </a:extLst>
          </p:cNvPr>
          <p:cNvSpPr txBox="1"/>
          <p:nvPr/>
        </p:nvSpPr>
        <p:spPr>
          <a:xfrm>
            <a:off x="8018948" y="1237079"/>
            <a:ext cx="2660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$1.50 / hour</a:t>
            </a:r>
            <a:r>
              <a:rPr lang="en-US" sz="1400" dirty="0"/>
              <a:t>  </a:t>
            </a:r>
            <a:r>
              <a:rPr lang="en-US" dirty="0"/>
              <a:t>on paws</a:t>
            </a:r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B7EC10-E76A-3342-9314-51F2ACE7D232}"/>
              </a:ext>
            </a:extLst>
          </p:cNvPr>
          <p:cNvCxnSpPr>
            <a:cxnSpLocks/>
          </p:cNvCxnSpPr>
          <p:nvPr/>
        </p:nvCxnSpPr>
        <p:spPr>
          <a:xfrm>
            <a:off x="7376160" y="1482968"/>
            <a:ext cx="0" cy="4343400"/>
          </a:xfrm>
          <a:prstGeom prst="line">
            <a:avLst/>
          </a:prstGeom>
          <a:ln w="57150">
            <a:solidFill>
              <a:srgbClr val="F97E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9" y="1329079"/>
            <a:ext cx="3515638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at 8.0 operational intensity…</a:t>
            </a:r>
          </a:p>
          <a:p>
            <a:endParaRPr lang="en-US" sz="2800" dirty="0"/>
          </a:p>
          <a:p>
            <a:r>
              <a:rPr lang="en-US" sz="2800" dirty="0"/>
              <a:t>…we might achieve a 4x training speed…</a:t>
            </a:r>
          </a:p>
          <a:p>
            <a:endParaRPr lang="en-US" sz="2800" dirty="0"/>
          </a:p>
          <a:p>
            <a:r>
              <a:rPr lang="en-US" sz="2800" dirty="0"/>
              <a:t>…at a </a:t>
            </a:r>
            <a:r>
              <a:rPr lang="en-US" sz="2800" b="1" dirty="0"/>
              <a:t>25% reduction in cost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which saves time </a:t>
            </a:r>
            <a:r>
              <a:rPr lang="en-US" sz="2800" b="1" dirty="0"/>
              <a:t>and </a:t>
            </a:r>
            <a:r>
              <a:rPr lang="en-US" sz="2800" dirty="0"/>
              <a:t>money</a:t>
            </a:r>
          </a:p>
        </p:txBody>
      </p:sp>
    </p:spTree>
    <p:extLst>
      <p:ext uri="{BB962C8B-B14F-4D97-AF65-F5344CB8AC3E}">
        <p14:creationId xmlns:p14="http://schemas.microsoft.com/office/powerpoint/2010/main" val="38556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23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but </a:t>
            </a:r>
            <a:r>
              <a:rPr lang="en-US" dirty="0" err="1">
                <a:latin typeface="Garamond" panose="02020404030301010803" pitchFamily="18" charset="0"/>
              </a:rPr>
              <a:t>isaac</a:t>
            </a:r>
            <a:r>
              <a:rPr lang="en-US" dirty="0">
                <a:latin typeface="Garamond" panose="02020404030301010803" pitchFamily="18" charset="0"/>
              </a:rPr>
              <a:t> isn’t roofline for multicore?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8" y="1329079"/>
            <a:ext cx="113537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 </a:t>
            </a:r>
            <a:r>
              <a:rPr lang="en-US" sz="2800" dirty="0" err="1"/>
              <a:t>ximing</a:t>
            </a:r>
            <a:r>
              <a:rPr lang="en-US" sz="2800" dirty="0"/>
              <a:t> pointed out on </a:t>
            </a:r>
            <a:r>
              <a:rPr lang="en-US" sz="2800" dirty="0" err="1"/>
              <a:t>monday</a:t>
            </a:r>
            <a:r>
              <a:rPr lang="en-US" sz="2800" dirty="0"/>
              <a:t>, roofline ignores latency</a:t>
            </a:r>
          </a:p>
          <a:p>
            <a:endParaRPr lang="en-US" sz="2800" dirty="0"/>
          </a:p>
          <a:p>
            <a:r>
              <a:rPr lang="en-US" sz="2800" dirty="0"/>
              <a:t>while for tightly coupled machines, this might be forgivable </a:t>
            </a:r>
            <a:r>
              <a:rPr lang="en-US" sz="2800" b="1" dirty="0"/>
              <a:t>in well-pipelined scientific computing</a:t>
            </a:r>
            <a:r>
              <a:rPr lang="en-US" sz="2800" dirty="0"/>
              <a:t>…</a:t>
            </a:r>
          </a:p>
          <a:p>
            <a:endParaRPr lang="en-US" sz="2800" dirty="0"/>
          </a:p>
          <a:p>
            <a:r>
              <a:rPr lang="en-US" sz="2800" dirty="0"/>
              <a:t>wouldn’t the host/device latency invalidate roofline?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many ml frameworks just use </a:t>
            </a:r>
            <a:r>
              <a:rPr lang="en-US" sz="2800" dirty="0" err="1"/>
              <a:t>cpus</a:t>
            </a:r>
            <a:r>
              <a:rPr lang="en-US" sz="2800" dirty="0"/>
              <a:t> </a:t>
            </a:r>
            <a:r>
              <a:rPr lang="en-US" sz="2800" b="1" dirty="0"/>
              <a:t>to pipeline data into the accelerator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6A1097-6E35-7D46-9813-FACC87419598}"/>
              </a:ext>
            </a:extLst>
          </p:cNvPr>
          <p:cNvSpPr txBox="1"/>
          <p:nvPr/>
        </p:nvSpPr>
        <p:spPr>
          <a:xfrm>
            <a:off x="495295" y="4316118"/>
            <a:ext cx="1043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welllll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354AF-8A8C-DC40-B5B4-11371376834A}"/>
              </a:ext>
            </a:extLst>
          </p:cNvPr>
          <p:cNvSpPr txBox="1"/>
          <p:nvPr/>
        </p:nvSpPr>
        <p:spPr>
          <a:xfrm>
            <a:off x="1417320" y="4316119"/>
            <a:ext cx="1463040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soooooo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7F076-144C-6645-995B-14BF74087FF9}"/>
              </a:ext>
            </a:extLst>
          </p:cNvPr>
          <p:cNvSpPr txBox="1"/>
          <p:nvPr/>
        </p:nvSpPr>
        <p:spPr>
          <a:xfrm>
            <a:off x="2682240" y="4319317"/>
            <a:ext cx="1463040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063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24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but </a:t>
            </a:r>
            <a:r>
              <a:rPr lang="en-US" dirty="0" err="1">
                <a:latin typeface="Garamond" panose="02020404030301010803" pitchFamily="18" charset="0"/>
              </a:rPr>
              <a:t>isaac</a:t>
            </a:r>
            <a:r>
              <a:rPr lang="en-US" dirty="0">
                <a:latin typeface="Garamond" panose="02020404030301010803" pitchFamily="18" charset="0"/>
              </a:rPr>
              <a:t> shouldn’t u optimize </a:t>
            </a:r>
            <a:r>
              <a:rPr lang="en-US" dirty="0" err="1">
                <a:latin typeface="Garamond" panose="02020404030301010803" pitchFamily="18" charset="0"/>
              </a:rPr>
              <a:t>ur</a:t>
            </a:r>
            <a:r>
              <a:rPr lang="en-US" dirty="0">
                <a:latin typeface="Garamond" panose="02020404030301010803" pitchFamily="18" charset="0"/>
              </a:rPr>
              <a:t> kernels first?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5" y="1335475"/>
            <a:ext cx="1135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….small tangent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6A1097-6E35-7D46-9813-FACC87419598}"/>
              </a:ext>
            </a:extLst>
          </p:cNvPr>
          <p:cNvSpPr txBox="1"/>
          <p:nvPr/>
        </p:nvSpPr>
        <p:spPr>
          <a:xfrm>
            <a:off x="419095" y="1329079"/>
            <a:ext cx="1043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welllll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354AF-8A8C-DC40-B5B4-11371376834A}"/>
              </a:ext>
            </a:extLst>
          </p:cNvPr>
          <p:cNvSpPr txBox="1"/>
          <p:nvPr/>
        </p:nvSpPr>
        <p:spPr>
          <a:xfrm>
            <a:off x="1341120" y="1329080"/>
            <a:ext cx="1463040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soooooo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7F076-144C-6645-995B-14BF74087FF9}"/>
              </a:ext>
            </a:extLst>
          </p:cNvPr>
          <p:cNvSpPr txBox="1"/>
          <p:nvPr/>
        </p:nvSpPr>
        <p:spPr>
          <a:xfrm>
            <a:off x="2606040" y="1332278"/>
            <a:ext cx="1463040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347ED4-A634-8B4C-8FEE-4D711BF18D45}"/>
              </a:ext>
            </a:extLst>
          </p:cNvPr>
          <p:cNvSpPr/>
          <p:nvPr/>
        </p:nvSpPr>
        <p:spPr>
          <a:xfrm>
            <a:off x="3382796" y="4854523"/>
            <a:ext cx="5426395" cy="73260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cuda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B68A6DE-30F4-864A-8324-F6B8737D76F1}"/>
              </a:ext>
            </a:extLst>
          </p:cNvPr>
          <p:cNvSpPr/>
          <p:nvPr/>
        </p:nvSpPr>
        <p:spPr>
          <a:xfrm>
            <a:off x="3382798" y="3393851"/>
            <a:ext cx="1808797" cy="14652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cudnn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4782AE-7C4B-DE4F-880C-6B64E53B288C}"/>
              </a:ext>
            </a:extLst>
          </p:cNvPr>
          <p:cNvSpPr/>
          <p:nvPr/>
        </p:nvSpPr>
        <p:spPr>
          <a:xfrm>
            <a:off x="5191597" y="3393851"/>
            <a:ext cx="1808797" cy="73260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eigen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FB391C-6CD0-BD49-8F51-5DB05DF5432B}"/>
              </a:ext>
            </a:extLst>
          </p:cNvPr>
          <p:cNvSpPr/>
          <p:nvPr/>
        </p:nvSpPr>
        <p:spPr>
          <a:xfrm>
            <a:off x="5191596" y="4126460"/>
            <a:ext cx="3617596" cy="73260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c++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997C398-5E1C-D24B-8A54-977BAFC971D5}"/>
              </a:ext>
            </a:extLst>
          </p:cNvPr>
          <p:cNvSpPr/>
          <p:nvPr/>
        </p:nvSpPr>
        <p:spPr>
          <a:xfrm>
            <a:off x="3382795" y="1937725"/>
            <a:ext cx="5426392" cy="7326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tensorflow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0E20657-C415-EF46-8E0B-49E6E759F34E}"/>
              </a:ext>
            </a:extLst>
          </p:cNvPr>
          <p:cNvSpPr/>
          <p:nvPr/>
        </p:nvSpPr>
        <p:spPr>
          <a:xfrm>
            <a:off x="3382797" y="1213137"/>
            <a:ext cx="5426389" cy="7326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keras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814609B-15BB-6845-90B2-BFAB179D282C}"/>
              </a:ext>
            </a:extLst>
          </p:cNvPr>
          <p:cNvSpPr/>
          <p:nvPr/>
        </p:nvSpPr>
        <p:spPr>
          <a:xfrm>
            <a:off x="7000395" y="3398397"/>
            <a:ext cx="1808797" cy="73260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blas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767B04A-B5CE-4740-B949-0DE8A1DA6E85}"/>
              </a:ext>
            </a:extLst>
          </p:cNvPr>
          <p:cNvSpPr/>
          <p:nvPr/>
        </p:nvSpPr>
        <p:spPr>
          <a:xfrm>
            <a:off x="3382795" y="5575636"/>
            <a:ext cx="5426395" cy="7326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gpu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E156DED-2078-1C4F-895A-9BB538AB97A5}"/>
              </a:ext>
            </a:extLst>
          </p:cNvPr>
          <p:cNvSpPr/>
          <p:nvPr/>
        </p:nvSpPr>
        <p:spPr>
          <a:xfrm>
            <a:off x="3382795" y="2656696"/>
            <a:ext cx="5426392" cy="7326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10888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/>
      <p:bldP spid="9" grpId="0"/>
      <p:bldP spid="9" grpId="1"/>
      <p:bldP spid="10" grpId="0"/>
      <p:bldP spid="10" grpId="1"/>
      <p:bldP spid="11" grpId="0"/>
      <p:bldP spid="11" grpId="1"/>
      <p:bldP spid="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25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jeff</a:t>
            </a:r>
            <a:r>
              <a:rPr lang="en-US" dirty="0">
                <a:latin typeface="Garamond" panose="02020404030301010803" pitchFamily="18" charset="0"/>
              </a:rPr>
              <a:t> dean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525E22-A0FE-4D41-9D3B-125C6F3E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550" y="1176149"/>
            <a:ext cx="5491636" cy="410957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9CA7F6B-E8AC-9748-B0DC-78170216CA6B}"/>
              </a:ext>
            </a:extLst>
          </p:cNvPr>
          <p:cNvSpPr/>
          <p:nvPr/>
        </p:nvSpPr>
        <p:spPr>
          <a:xfrm>
            <a:off x="1286823" y="5313646"/>
            <a:ext cx="961835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" pitchFamily="2" charset="0"/>
              </a:rPr>
              <a:t>“</a:t>
            </a:r>
            <a:r>
              <a:rPr lang="en-US" sz="2800" dirty="0" err="1">
                <a:solidFill>
                  <a:srgbClr val="333333"/>
                </a:solidFill>
                <a:latin typeface="Helvetica" pitchFamily="2" charset="0"/>
              </a:rPr>
              <a:t>jeff</a:t>
            </a:r>
            <a:r>
              <a:rPr lang="en-US" sz="2800" dirty="0">
                <a:solidFill>
                  <a:srgbClr val="333333"/>
                </a:solidFill>
                <a:latin typeface="Helvetica" pitchFamily="2" charset="0"/>
              </a:rPr>
              <a:t> dean compiles and runs his code before submitting, but only to check for compiler and </a:t>
            </a:r>
            <a:r>
              <a:rPr lang="en-US" sz="2800" dirty="0" err="1">
                <a:solidFill>
                  <a:srgbClr val="333333"/>
                </a:solidFill>
                <a:latin typeface="Helvetica" pitchFamily="2" charset="0"/>
              </a:rPr>
              <a:t>cpu</a:t>
            </a:r>
            <a:r>
              <a:rPr lang="en-US" sz="2800" dirty="0">
                <a:solidFill>
                  <a:srgbClr val="333333"/>
                </a:solidFill>
                <a:latin typeface="Helvetica" pitchFamily="2" charset="0"/>
              </a:rPr>
              <a:t> bugs.” - </a:t>
            </a:r>
            <a:r>
              <a:rPr lang="en-US" sz="2800" dirty="0" err="1">
                <a:solidFill>
                  <a:srgbClr val="333333"/>
                </a:solidFill>
                <a:latin typeface="Helvetica" pitchFamily="2" charset="0"/>
              </a:rPr>
              <a:t>quora</a:t>
            </a: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26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don’t take my word for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7F585-7ABE-6745-B038-8CE71CF95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40" y="1479781"/>
            <a:ext cx="11006137" cy="48053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358471-8618-C94F-838B-971E97AC4208}"/>
              </a:ext>
            </a:extLst>
          </p:cNvPr>
          <p:cNvSpPr/>
          <p:nvPr/>
        </p:nvSpPr>
        <p:spPr>
          <a:xfrm>
            <a:off x="5586413" y="2043113"/>
            <a:ext cx="1900238" cy="357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BEE053-A891-1049-8BDF-EE49CE371308}"/>
              </a:ext>
            </a:extLst>
          </p:cNvPr>
          <p:cNvSpPr/>
          <p:nvPr/>
        </p:nvSpPr>
        <p:spPr>
          <a:xfrm>
            <a:off x="6800850" y="2626750"/>
            <a:ext cx="1489473" cy="357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7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27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roofline extension: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8" y="1329079"/>
            <a:ext cx="113537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A1103-C97B-DF4E-8C18-81B76917B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0" t="2221" r="5912" b="4988"/>
          <a:stretch/>
        </p:blipFill>
        <p:spPr>
          <a:xfrm>
            <a:off x="3134519" y="1112569"/>
            <a:ext cx="5922955" cy="51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28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roofline-</a:t>
            </a:r>
            <a:r>
              <a:rPr lang="en-US" dirty="0" err="1">
                <a:latin typeface="Garamond" panose="02020404030301010803" pitchFamily="18" charset="0"/>
              </a:rPr>
              <a:t>inator</a:t>
            </a:r>
            <a:r>
              <a:rPr lang="en-US" dirty="0">
                <a:latin typeface="Garamond" panose="02020404030301010803" pitchFamily="18" charset="0"/>
              </a:rPr>
              <a:t> 3000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E49A4-DD8C-FF4B-A31E-4286B1E6DB5F}"/>
              </a:ext>
            </a:extLst>
          </p:cNvPr>
          <p:cNvSpPr txBox="1"/>
          <p:nvPr/>
        </p:nvSpPr>
        <p:spPr>
          <a:xfrm>
            <a:off x="419098" y="1329079"/>
            <a:ext cx="113537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tpus</a:t>
            </a:r>
            <a:r>
              <a:rPr lang="en-US" sz="2800" dirty="0"/>
              <a:t> don’t always use floating point ops…</a:t>
            </a:r>
          </a:p>
          <a:p>
            <a:endParaRPr lang="en-US" sz="2800" dirty="0"/>
          </a:p>
          <a:p>
            <a:r>
              <a:rPr lang="en-US" sz="2800" dirty="0"/>
              <a:t>they frequently used </a:t>
            </a:r>
            <a:r>
              <a:rPr lang="en-US" sz="2800" i="1" dirty="0"/>
              <a:t>quantized</a:t>
            </a:r>
            <a:r>
              <a:rPr lang="en-US" sz="2800" dirty="0"/>
              <a:t> real numbers in 8-bit integer format</a:t>
            </a:r>
          </a:p>
          <a:p>
            <a:endParaRPr lang="en-US" sz="2800" i="1" dirty="0"/>
          </a:p>
          <a:p>
            <a:r>
              <a:rPr lang="en-US" sz="2800" dirty="0"/>
              <a:t>so the authors replaced flops with </a:t>
            </a:r>
            <a:r>
              <a:rPr lang="en-US" sz="2800" dirty="0" err="1"/>
              <a:t>intops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but also… per </a:t>
            </a:r>
            <a:r>
              <a:rPr lang="en-US" sz="2800" i="1" dirty="0"/>
              <a:t>weight byte</a:t>
            </a:r>
            <a:r>
              <a:rPr lang="en-US" sz="28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66EBA-DC50-364D-846B-70A04ED11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409" y="4100513"/>
            <a:ext cx="2320804" cy="216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29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roofline extension: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8" y="1329079"/>
            <a:ext cx="113537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A1103-C97B-DF4E-8C18-81B76917B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0" t="2221" r="5912" b="4988"/>
          <a:stretch/>
        </p:blipFill>
        <p:spPr>
          <a:xfrm>
            <a:off x="3134519" y="1112569"/>
            <a:ext cx="5922955" cy="51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6C70-936D-544E-88B2-BB81931C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67669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dirty="0" err="1">
                <a:latin typeface="Helvetica" pitchFamily="2" charset="0"/>
              </a:rPr>
              <a:t>tl;dr</a:t>
            </a:r>
            <a:endParaRPr lang="en-US" dirty="0">
              <a:latin typeface="Helvetica" pitchFamily="2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en-US" dirty="0" err="1">
                <a:latin typeface="Helvetica" pitchFamily="2" charset="0"/>
              </a:rPr>
              <a:t>misc</a:t>
            </a:r>
            <a:endParaRPr lang="en-US" dirty="0">
              <a:latin typeface="Helvetica" pitchFamily="2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en-US" dirty="0">
                <a:latin typeface="Helvetica" pitchFamily="2" charset="0"/>
              </a:rPr>
              <a:t>examples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err="1">
                <a:latin typeface="Helvetica" pitchFamily="2" charset="0"/>
              </a:rPr>
              <a:t>mathy</a:t>
            </a:r>
            <a:r>
              <a:rPr lang="en-US" dirty="0">
                <a:latin typeface="Helvetica" pitchFamily="2" charset="0"/>
              </a:rPr>
              <a:t> stuff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>
                <a:latin typeface="Helvetica" pitchFamily="2" charset="0"/>
              </a:rPr>
              <a:t>uses/extensions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>
                <a:latin typeface="Helvetica" pitchFamily="2" charset="0"/>
              </a:rPr>
              <a:t>thoughts on paper (time permitting)</a:t>
            </a:r>
          </a:p>
          <a:p>
            <a:pPr marL="571500" indent="-571500">
              <a:buFont typeface="+mj-lt"/>
              <a:buAutoNum type="romanLcPeriod"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3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334415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>
                <a:latin typeface="Garamond" panose="02020404030301010803" pitchFamily="18" charset="0"/>
              </a:rPr>
              <a:t>thoughts on paper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30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3887578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31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thoughts on paper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8" y="1329079"/>
            <a:ext cx="113537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D0299-061C-7A4B-BEB6-BE66DCBB2836}"/>
              </a:ext>
            </a:extLst>
          </p:cNvPr>
          <p:cNvSpPr txBox="1"/>
          <p:nvPr/>
        </p:nvSpPr>
        <p:spPr>
          <a:xfrm>
            <a:off x="419098" y="1329079"/>
            <a:ext cx="113537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machines tested:</a:t>
            </a:r>
          </a:p>
          <a:p>
            <a:r>
              <a:rPr lang="en-US" sz="2800" dirty="0"/>
              <a:t>meh</a:t>
            </a:r>
          </a:p>
          <a:p>
            <a:endParaRPr lang="en-US" sz="2800" dirty="0"/>
          </a:p>
          <a:p>
            <a:r>
              <a:rPr lang="en-US" sz="2800" dirty="0"/>
              <a:t>kernels selected:</a:t>
            </a:r>
          </a:p>
          <a:p>
            <a:r>
              <a:rPr lang="en-US" sz="2800" dirty="0" err="1"/>
              <a:t>neet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fallacies discussed:</a:t>
            </a:r>
          </a:p>
          <a:p>
            <a:r>
              <a:rPr lang="en-US" sz="2800" dirty="0"/>
              <a:t>easy segue to important topics</a:t>
            </a:r>
          </a:p>
          <a:p>
            <a:endParaRPr lang="en-US" sz="2800" dirty="0"/>
          </a:p>
          <a:p>
            <a:r>
              <a:rPr lang="en-US" sz="2800" dirty="0"/>
              <a:t>overall:</a:t>
            </a:r>
          </a:p>
          <a:p>
            <a:r>
              <a:rPr lang="en-US" sz="2800" dirty="0"/>
              <a:t>nice graphic for things we should already </a:t>
            </a:r>
            <a:r>
              <a:rPr lang="en-US" sz="2800" dirty="0" err="1"/>
              <a:t>kno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D5B47-076F-8549-B7AC-EBBA231A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62" y="1590689"/>
            <a:ext cx="5359275" cy="32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32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things we should already </a:t>
            </a:r>
            <a:r>
              <a:rPr lang="en-US" dirty="0" err="1">
                <a:latin typeface="Garamond" panose="02020404030301010803" pitchFamily="18" charset="0"/>
              </a:rPr>
              <a:t>kno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8" y="1329079"/>
            <a:ext cx="113537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81369-773E-3D42-8214-E34963ED9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82" y="1440626"/>
            <a:ext cx="3958271" cy="4568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F3A7E7-DAC2-D94F-A560-45A724B33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748" y="1540643"/>
            <a:ext cx="3876931" cy="4287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91EAF0-7652-1146-A1FF-382E8FEF42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2"/>
          <a:stretch/>
        </p:blipFill>
        <p:spPr>
          <a:xfrm>
            <a:off x="4224312" y="1604977"/>
            <a:ext cx="3828929" cy="416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4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33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7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fin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8" y="1329079"/>
            <a:ext cx="113537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657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tl;dr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6C70-936D-544E-88B2-BB81931C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67668"/>
            <a:ext cx="10515600" cy="4557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roofline is </a:t>
            </a:r>
          </a:p>
          <a:p>
            <a:pPr lvl="1"/>
            <a:r>
              <a:rPr lang="en-US" dirty="0">
                <a:latin typeface="Helvetica" pitchFamily="2" charset="0"/>
              </a:rPr>
              <a:t>a bottleneck analysis tool</a:t>
            </a:r>
          </a:p>
          <a:p>
            <a:pPr lvl="1"/>
            <a:r>
              <a:rPr lang="en-US" dirty="0">
                <a:latin typeface="Helvetica" pitchFamily="2" charset="0"/>
              </a:rPr>
              <a:t>for high throughput multicore** machines</a:t>
            </a:r>
          </a:p>
          <a:p>
            <a:pPr lvl="1"/>
            <a:r>
              <a:rPr lang="en-US" dirty="0">
                <a:latin typeface="Helvetica" pitchFamily="2" charset="0"/>
              </a:rPr>
              <a:t>used via simple visual inspection</a:t>
            </a:r>
            <a:endParaRPr lang="en-US" sz="2800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it incorporates</a:t>
            </a:r>
          </a:p>
          <a:p>
            <a:pPr lvl="1"/>
            <a:r>
              <a:rPr lang="en-US" dirty="0">
                <a:latin typeface="Helvetica" pitchFamily="2" charset="0"/>
              </a:rPr>
              <a:t>operations per byte of main memory traffic</a:t>
            </a:r>
          </a:p>
          <a:p>
            <a:pPr lvl="1"/>
            <a:r>
              <a:rPr lang="en-US" dirty="0">
                <a:latin typeface="Helvetica" pitchFamily="2" charset="0"/>
              </a:rPr>
              <a:t>not per byte of cache traffic</a:t>
            </a:r>
          </a:p>
          <a:p>
            <a:pPr lvl="1"/>
            <a:r>
              <a:rPr lang="en-US" dirty="0">
                <a:latin typeface="Helvetica" pitchFamily="2" charset="0"/>
              </a:rPr>
              <a:t>nor per watt or per second</a:t>
            </a:r>
          </a:p>
          <a:p>
            <a:pPr lvl="1"/>
            <a:endParaRPr lang="en-US" dirty="0">
              <a:latin typeface="Helvetica" pitchFamily="2" charset="0"/>
            </a:endParaRPr>
          </a:p>
          <a:p>
            <a:pPr marL="457200" lvl="1" indent="0" algn="r">
              <a:buNone/>
            </a:pPr>
            <a:r>
              <a:rPr lang="en-US" sz="1800" dirty="0">
                <a:latin typeface="Helvetica" pitchFamily="2" charset="0"/>
              </a:rPr>
              <a:t>** to be addressed later</a:t>
            </a:r>
          </a:p>
          <a:p>
            <a:pPr lvl="1"/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4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77610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 err="1">
                <a:latin typeface="Garamond" panose="02020404030301010803" pitchFamily="18" charset="0"/>
              </a:rPr>
              <a:t>misc</a:t>
            </a:r>
            <a:endParaRPr lang="en-US" sz="6000" dirty="0">
              <a:latin typeface="Garamond" panose="020204040303010108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5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18358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own wiki page???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6C70-936D-544E-88B2-BB81931C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67669"/>
            <a:ext cx="53244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Helvetica" pitchFamily="2" charset="0"/>
              </a:rPr>
              <a:t>“roofline</a:t>
            </a:r>
            <a:r>
              <a:rPr lang="en-US" dirty="0">
                <a:latin typeface="Helvetica" pitchFamily="2" charset="0"/>
              </a:rPr>
              <a:t> is used to describe the </a:t>
            </a:r>
            <a:r>
              <a:rPr lang="en-US" dirty="0">
                <a:latin typeface="Helvetica" pitchFamily="2" charset="0"/>
                <a:hlinkClick r:id="rId3" tooltip="Fascia"/>
              </a:rPr>
              <a:t>fascia</a:t>
            </a:r>
            <a:r>
              <a:rPr lang="en-US" dirty="0">
                <a:latin typeface="Helvetica" pitchFamily="2" charset="0"/>
              </a:rPr>
              <a:t>, </a:t>
            </a:r>
            <a:r>
              <a:rPr lang="en-US" dirty="0">
                <a:latin typeface="Helvetica" pitchFamily="2" charset="0"/>
                <a:hlinkClick r:id="rId4" tooltip="Soffit"/>
              </a:rPr>
              <a:t>soffits</a:t>
            </a:r>
            <a:r>
              <a:rPr lang="en-US" dirty="0">
                <a:latin typeface="Helvetica" pitchFamily="2" charset="0"/>
              </a:rPr>
              <a:t>, </a:t>
            </a:r>
            <a:r>
              <a:rPr lang="en-US" dirty="0">
                <a:latin typeface="Helvetica" pitchFamily="2" charset="0"/>
                <a:hlinkClick r:id="rId5" tooltip="Bargeboard"/>
              </a:rPr>
              <a:t>bargeboards</a:t>
            </a:r>
            <a:r>
              <a:rPr lang="en-US" dirty="0">
                <a:latin typeface="Helvetica" pitchFamily="2" charset="0"/>
              </a:rPr>
              <a:t>, </a:t>
            </a:r>
            <a:r>
              <a:rPr lang="en-US" dirty="0">
                <a:latin typeface="Helvetica" pitchFamily="2" charset="0"/>
                <a:hlinkClick r:id="rId6" tooltip="Antefix"/>
              </a:rPr>
              <a:t>antefixes</a:t>
            </a:r>
            <a:r>
              <a:rPr lang="en-US" dirty="0">
                <a:latin typeface="Helvetica" pitchFamily="2" charset="0"/>
              </a:rPr>
              <a:t> and cladding that forms the frontage immediately below the </a:t>
            </a:r>
            <a:r>
              <a:rPr lang="en-US" dirty="0">
                <a:latin typeface="Helvetica" pitchFamily="2" charset="0"/>
                <a:hlinkClick r:id="rId7" tooltip="Roof"/>
              </a:rPr>
              <a:t>roof</a:t>
            </a:r>
            <a:r>
              <a:rPr lang="en-US" dirty="0">
                <a:latin typeface="Helvetica" pitchFamily="2" charset="0"/>
              </a:rPr>
              <a:t> and the </a:t>
            </a:r>
            <a:r>
              <a:rPr lang="en-US" dirty="0">
                <a:latin typeface="Helvetica" pitchFamily="2" charset="0"/>
                <a:hlinkClick r:id="rId8" tooltip="Eaves"/>
              </a:rPr>
              <a:t>eaves</a:t>
            </a:r>
            <a:r>
              <a:rPr lang="en-US" dirty="0">
                <a:latin typeface="Helvetica" pitchFamily="2" charset="0"/>
              </a:rPr>
              <a:t> of many homes and buildings…”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 algn="r">
              <a:buNone/>
            </a:pPr>
            <a:r>
              <a:rPr lang="en-US" dirty="0">
                <a:latin typeface="Helvetica" pitchFamily="2" charset="0"/>
              </a:rPr>
              <a:t>- </a:t>
            </a:r>
            <a:r>
              <a:rPr lang="en-US" dirty="0" err="1">
                <a:latin typeface="Helvetica" pitchFamily="2" charset="0"/>
              </a:rPr>
              <a:t>wikipedia.org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6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5D848-0BDD-9141-AD96-08AB5F213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425" y="880270"/>
            <a:ext cx="532447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but </a:t>
            </a:r>
            <a:r>
              <a:rPr lang="en-US" dirty="0" err="1">
                <a:latin typeface="Garamond" panose="02020404030301010803" pitchFamily="18" charset="0"/>
              </a:rPr>
              <a:t>ya</a:t>
            </a:r>
            <a:r>
              <a:rPr lang="en-US" dirty="0">
                <a:latin typeface="Garamond" panose="02020404030301010803" pitchFamily="18" charset="0"/>
              </a:rPr>
              <a:t> own wiki page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7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E44D16-7BB6-C54F-8201-0640FF9F1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808" y="5691903"/>
            <a:ext cx="6896100" cy="6946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its kind of a big </a:t>
            </a:r>
            <a:r>
              <a:rPr lang="en-US" dirty="0" err="1"/>
              <a:t>dealio</a:t>
            </a:r>
            <a:r>
              <a:rPr lang="en-US" dirty="0"/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E023A-EE57-D94B-9388-67EF3D06C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69" y="1914797"/>
            <a:ext cx="11041061" cy="302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7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authors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6C70-936D-544E-88B2-BB81931C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67669"/>
            <a:ext cx="11353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Helvetica" pitchFamily="2" charset="0"/>
              </a:rPr>
              <a:t>samuel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williams</a:t>
            </a:r>
            <a:r>
              <a:rPr lang="en-US" dirty="0">
                <a:latin typeface="Helvetica" pitchFamily="2" charset="0"/>
              </a:rPr>
              <a:t> 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	(now a parallel researcher at </a:t>
            </a:r>
            <a:r>
              <a:rPr lang="en-US" dirty="0" err="1">
                <a:latin typeface="Helvetica" pitchFamily="2" charset="0"/>
              </a:rPr>
              <a:t>lbnl</a:t>
            </a:r>
            <a:r>
              <a:rPr lang="en-US" dirty="0">
                <a:latin typeface="Helvetica" pitchFamily="2" charset="0"/>
              </a:rPr>
              <a:t>)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 err="1">
                <a:latin typeface="Helvetica" pitchFamily="2" charset="0"/>
              </a:rPr>
              <a:t>andrew</a:t>
            </a:r>
            <a:r>
              <a:rPr lang="en-US" dirty="0">
                <a:latin typeface="Helvetica" pitchFamily="2" charset="0"/>
              </a:rPr>
              <a:t> waterman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	(now chief engineer at </a:t>
            </a:r>
            <a:r>
              <a:rPr lang="en-US" dirty="0" err="1">
                <a:latin typeface="Helvetica" pitchFamily="2" charset="0"/>
              </a:rPr>
              <a:t>sifive</a:t>
            </a:r>
            <a:r>
              <a:rPr lang="en-US" dirty="0">
                <a:latin typeface="Helvetica" pitchFamily="2" charset="0"/>
              </a:rPr>
              <a:t>,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	semiconductor company with &gt; $100m valuation)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 err="1">
                <a:latin typeface="Helvetica" pitchFamily="2" charset="0"/>
              </a:rPr>
              <a:t>david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patterson</a:t>
            </a:r>
            <a:r>
              <a:rPr lang="en-US" dirty="0">
                <a:latin typeface="Helvetica" pitchFamily="2" charset="0"/>
              </a:rPr>
              <a:t>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	(yes, of </a:t>
            </a:r>
            <a:r>
              <a:rPr lang="en-US" dirty="0" err="1">
                <a:latin typeface="Helvetica" pitchFamily="2" charset="0"/>
              </a:rPr>
              <a:t>hennessy</a:t>
            </a:r>
            <a:r>
              <a:rPr lang="en-US" dirty="0">
                <a:latin typeface="Helvetica" pitchFamily="2" charset="0"/>
              </a:rPr>
              <a:t> and </a:t>
            </a:r>
            <a:r>
              <a:rPr lang="en-US" dirty="0" err="1">
                <a:latin typeface="Helvetica" pitchFamily="2" charset="0"/>
              </a:rPr>
              <a:t>patterson</a:t>
            </a:r>
            <a:r>
              <a:rPr lang="en-US" dirty="0">
                <a:latin typeface="Helvetica" pitchFamily="2" charset="0"/>
              </a:rPr>
              <a:t>…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	 …the ones with the </a:t>
            </a:r>
            <a:r>
              <a:rPr lang="en-US" dirty="0" err="1">
                <a:latin typeface="Helvetica" pitchFamily="2" charset="0"/>
              </a:rPr>
              <a:t>turing</a:t>
            </a:r>
            <a:r>
              <a:rPr lang="en-US" dirty="0">
                <a:latin typeface="Helvetica" pitchFamily="2" charset="0"/>
              </a:rPr>
              <a:t> award)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8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351520-EAD5-DE42-9CFD-03EEA2769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445" y="1474232"/>
            <a:ext cx="1297228" cy="1737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E2034-0878-484C-98E6-62C975DA6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530" y="1474232"/>
            <a:ext cx="1737360" cy="1737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D4230C-9F48-1447-953D-738049B2C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1906" y="1474232"/>
            <a:ext cx="164671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>
                <a:latin typeface="Garamond" panose="02020404030301010803" pitchFamily="18" charset="0"/>
              </a:rPr>
              <a:t>examples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9</a:t>
            </a:fld>
            <a:r>
              <a:rPr lang="en-US" sz="1400" dirty="0"/>
              <a:t> / 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2537627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8627</TotalTime>
  <Words>751</Words>
  <Application>Microsoft Macintosh PowerPoint</Application>
  <PresentationFormat>Widescreen</PresentationFormat>
  <Paragraphs>336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Garamond</vt:lpstr>
      <vt:lpstr>Helvetica</vt:lpstr>
      <vt:lpstr>Office Theme</vt:lpstr>
      <vt:lpstr>PowerPoint Presentation</vt:lpstr>
      <vt:lpstr>moi</vt:lpstr>
      <vt:lpstr>outline</vt:lpstr>
      <vt:lpstr>tl;dr</vt:lpstr>
      <vt:lpstr>misc</vt:lpstr>
      <vt:lpstr>own wiki page???</vt:lpstr>
      <vt:lpstr>but ya own wiki page</vt:lpstr>
      <vt:lpstr>authors</vt:lpstr>
      <vt:lpstr>examples</vt:lpstr>
      <vt:lpstr>example 1</vt:lpstr>
      <vt:lpstr>example 2</vt:lpstr>
      <vt:lpstr>mathy stuff</vt:lpstr>
      <vt:lpstr>attainable performance</vt:lpstr>
      <vt:lpstr>operational intensity</vt:lpstr>
      <vt:lpstr>“the ceiling is the roof”</vt:lpstr>
      <vt:lpstr>“the ceiling is the roof”</vt:lpstr>
      <vt:lpstr>uses/extensions</vt:lpstr>
      <vt:lpstr>identifying what u missed</vt:lpstr>
      <vt:lpstr>helpful things to do</vt:lpstr>
      <vt:lpstr>very realistic use case: cat detector</vt:lpstr>
      <vt:lpstr>cat detector: cost to train</vt:lpstr>
      <vt:lpstr>cat detector: cost to train</vt:lpstr>
      <vt:lpstr>but isaac isn’t roofline for multicore?</vt:lpstr>
      <vt:lpstr>but isaac shouldn’t u optimize ur kernels first? </vt:lpstr>
      <vt:lpstr>jeff dean</vt:lpstr>
      <vt:lpstr>don’t take my word for it</vt:lpstr>
      <vt:lpstr>roofline extension: tpu</vt:lpstr>
      <vt:lpstr>roofline-inator 3000</vt:lpstr>
      <vt:lpstr>roofline extension: tpu</vt:lpstr>
      <vt:lpstr>thoughts on paper</vt:lpstr>
      <vt:lpstr>thoughts on paper</vt:lpstr>
      <vt:lpstr>things we should already kno</vt:lpstr>
      <vt:lpstr>fin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Robson, Isaac S</dc:creator>
  <cp:lastModifiedBy>Robson, Isaac S</cp:lastModifiedBy>
  <cp:revision>115</cp:revision>
  <dcterms:created xsi:type="dcterms:W3CDTF">2019-09-11T23:47:42Z</dcterms:created>
  <dcterms:modified xsi:type="dcterms:W3CDTF">2019-09-18T17:31:35Z</dcterms:modified>
</cp:coreProperties>
</file>