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7" r:id="rId2"/>
    <p:sldId id="284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4" r:id="rId11"/>
    <p:sldId id="295" r:id="rId12"/>
    <p:sldId id="296" r:id="rId13"/>
    <p:sldId id="297" r:id="rId14"/>
    <p:sldId id="304" r:id="rId15"/>
    <p:sldId id="298" r:id="rId16"/>
    <p:sldId id="303" r:id="rId17"/>
    <p:sldId id="299" r:id="rId18"/>
    <p:sldId id="300" r:id="rId19"/>
    <p:sldId id="302" r:id="rId20"/>
    <p:sldId id="305" r:id="rId21"/>
    <p:sldId id="301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4" r:id="rId30"/>
    <p:sldId id="315" r:id="rId31"/>
    <p:sldId id="317" r:id="rId32"/>
    <p:sldId id="319" r:id="rId33"/>
    <p:sldId id="320" r:id="rId34"/>
    <p:sldId id="321" r:id="rId35"/>
    <p:sldId id="322" r:id="rId36"/>
    <p:sldId id="323" r:id="rId37"/>
    <p:sldId id="324" r:id="rId38"/>
    <p:sldId id="316" r:id="rId39"/>
    <p:sldId id="293" r:id="rId40"/>
    <p:sldId id="31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4699"/>
  </p:normalViewPr>
  <p:slideViewPr>
    <p:cSldViewPr snapToGrid="0" snapToObjects="1">
      <p:cViewPr varScale="1">
        <p:scale>
          <a:sx n="90" d="100"/>
          <a:sy n="90" d="100"/>
        </p:scale>
        <p:origin x="232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C78206-5D1A-A544-999C-CF7270A7DC66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D95C6-BB3D-EC48-924A-A7D2688F3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62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54B16-60F2-D845-AD20-33D715B4F4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66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54B16-60F2-D845-AD20-33D715B4F4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4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08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64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73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21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29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54B16-60F2-D845-AD20-33D715B4F4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30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84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4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40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254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69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784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54B16-60F2-D845-AD20-33D715B4F4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773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221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964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160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575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154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19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34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54B16-60F2-D845-AD20-33D715B4F4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869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964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565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276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567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471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705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725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79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54B16-60F2-D845-AD20-33D715B4F4F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157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59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758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15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74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54B16-60F2-D845-AD20-33D715B4F4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98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8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14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C0587-9B64-5E4F-9665-D20C48EDD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EBB5E5-37BA-C54F-9F32-82D89F9EC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EFE74-0D32-4040-ADB7-D015EF63C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CB5C2-B317-D049-B041-A941625C85D3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410E2-C314-064A-ACBE-1BDEEFC8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5C507-099B-424D-A45B-EE119676F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D7272-443A-3442-B079-0AB3A076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95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4A6C5-8250-754D-9CFA-CBE5EA8B2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D1AE17-EF67-4744-913B-2D9B4DAB8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704D1-05C9-4143-A59F-E2C8E27A5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CB5C2-B317-D049-B041-A941625C85D3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BD178-F468-0D44-BB4E-5422F3A8B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9CC29-ED53-CA4A-87A8-F3552296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D7272-443A-3442-B079-0AB3A076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47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FDAF04-329C-CD45-8F26-0E2AEED282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F6A28B-C091-6B41-91D2-1733D05C0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BF40C-CF30-8A46-AD54-D33DA5895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CB5C2-B317-D049-B041-A941625C85D3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B89F4-CFF3-CB40-BAAF-DE842282F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44799-71BA-1445-9A6D-0CEA577B6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D7272-443A-3442-B079-0AB3A076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54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7526E-38B4-FB4E-A07C-DE67350E3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5477F-6B9D-2444-9605-CE943F734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66252-5410-EA49-A485-5CAF7222B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CB5C2-B317-D049-B041-A941625C85D3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FFF05-C1C1-8D49-A026-74A31F932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845B6-4AA0-4C42-89D3-76D54D37A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D7272-443A-3442-B079-0AB3A076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73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3C0F3-FF54-DD43-965B-8CB51A6D2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38C24-8365-3249-8B29-4CEDF8F2B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CCE5A-D921-144E-B2A7-395711EC9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CB5C2-B317-D049-B041-A941625C85D3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257C0-0837-AD42-818F-86F706020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7E5E-8A71-BA4E-948F-1968FF322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D7272-443A-3442-B079-0AB3A076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04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2F00C-1139-7E47-AB57-19910DC51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E21F8-0ABB-6A42-B22E-E879489748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3A8A8B-9EBF-F545-A26D-81024EA3E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F36F0-2FED-4C4E-8FD9-C39DE652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CB5C2-B317-D049-B041-A941625C85D3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BFF28-C0C2-534B-A10A-A5D9E3911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14305D-E8B9-E94E-9167-0C286E8C3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D7272-443A-3442-B079-0AB3A076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AD6F7-3ABB-F244-8036-CC63B0826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7DA9E2-473B-9942-B8F1-68AC5F3D0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6BA189-ABB7-2646-BF50-F681B6CC5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67304-EBD2-1844-B61B-1E87FF7B1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35B96B-EA54-F04F-997C-A63CB5B216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FBB423-01F3-5347-9704-BA8F8F909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CB5C2-B317-D049-B041-A941625C85D3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DB5C4D-D8A6-B74D-A4D3-142CB886B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7AF1EB-2CEA-954F-8E56-D461F688A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D7272-443A-3442-B079-0AB3A076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88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86979-3638-9B43-A4DE-91CEE69FA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85DEC1-C031-5947-A09A-20062E669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CB5C2-B317-D049-B041-A941625C85D3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BAA04-F2CF-4E4F-A71C-0865046F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DF53B-D635-3C4E-84CC-49008E763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D7272-443A-3442-B079-0AB3A076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02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8F76FA-3E41-4445-9171-75E9DD086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CB5C2-B317-D049-B041-A941625C85D3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F911C6-AE1D-A54F-B166-8DBE5DAA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44EDD-7258-144C-A0EC-9B02A9696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D7272-443A-3442-B079-0AB3A076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55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9477E-A7E7-D345-8124-BFB641F93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286E7-83F3-4E41-BA57-08BC3E8B6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D3D1A-2F31-0A46-B79B-1DC40048A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277AA-D01C-314F-BA97-EA07D268C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CB5C2-B317-D049-B041-A941625C85D3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A20BA3-C815-4042-A5AA-5FFAFA5D0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B785D4-41EB-A649-A6AD-6211436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D7272-443A-3442-B079-0AB3A076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69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68758-B516-AD44-9B63-0B7A24064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3E2F84-617D-4141-9DD9-E3ADFA561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49E30-5805-9841-9AEA-981893C12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E4151E-2479-DF45-8BCD-1D734039E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CB5C2-B317-D049-B041-A941625C85D3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32478-AE64-2142-8455-EF81009A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6C584-EB62-F849-B011-64940322D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D7272-443A-3442-B079-0AB3A076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43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74FB22-9E45-6946-A671-E3C719AB9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34A03-93EF-BC48-9430-3F519CEA2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891B6-CFF3-6646-AB06-CAC67DDFCF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CB5C2-B317-D049-B041-A941625C85D3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5FBD5-9BD1-8346-BBC3-CB9501A94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A2E3B-8052-9147-9544-4C7B0B0F92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D7272-443A-3442-B079-0AB3A076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2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blog/products/gcp/an-in-depth-look-at-googles-first-tensor-processing-unit-tpu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oud.google.com/blog/products/gcp/an-in-depth-look-at-googles-first-tensor-processing-unit-tpu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0GppVEymLE?start=506&amp;feature=oembed" TargetMode="Externa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85342Cny8c?feature=oembed" TargetMode="Externa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842024-72AC-A543-BCD8-F708AEB0699E}"/>
              </a:ext>
            </a:extLst>
          </p:cNvPr>
          <p:cNvSpPr txBox="1"/>
          <p:nvPr/>
        </p:nvSpPr>
        <p:spPr>
          <a:xfrm>
            <a:off x="105508" y="0"/>
            <a:ext cx="11992707" cy="52937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54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endParaRPr lang="en-US" sz="5400" dirty="0">
              <a:latin typeface="Garamond" panose="02020404030301010803" pitchFamily="18" charset="0"/>
            </a:endParaRPr>
          </a:p>
          <a:p>
            <a:endParaRPr lang="en-US" sz="54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	</a:t>
            </a:r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warning: this presentation will be 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fast</a:t>
            </a:r>
          </a:p>
          <a:p>
            <a:endParaRPr lang="en-US" sz="32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32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1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1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1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1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1435C-FFFA-324F-A3CB-C36221BF4551}"/>
              </a:ext>
            </a:extLst>
          </p:cNvPr>
          <p:cNvSpPr txBox="1"/>
          <p:nvPr/>
        </p:nvSpPr>
        <p:spPr>
          <a:xfrm>
            <a:off x="105508" y="0"/>
            <a:ext cx="11992707" cy="67710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54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5400" dirty="0">
                <a:latin typeface="Garamond" panose="02020404030301010803" pitchFamily="18" charset="0"/>
              </a:rPr>
              <a:t>in-datacenter performance analysis of a tensor processing unit</a:t>
            </a:r>
            <a:endParaRPr lang="en-US" sz="54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	warning: this presentation will be</a:t>
            </a:r>
          </a:p>
          <a:p>
            <a:endParaRPr lang="en-US" sz="32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32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1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1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1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1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16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isaac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stier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robson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duke university</a:t>
            </a:r>
          </a:p>
          <a:p>
            <a:pPr algn="r"/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30 oct 2019</a:t>
            </a:r>
          </a:p>
        </p:txBody>
      </p:sp>
    </p:spTree>
    <p:extLst>
      <p:ext uri="{BB962C8B-B14F-4D97-AF65-F5344CB8AC3E}">
        <p14:creationId xmlns:p14="http://schemas.microsoft.com/office/powerpoint/2010/main" val="425640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remove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E1435C-FFFA-324F-A3CB-C36221BF4551}"/>
              </a:ext>
            </a:extLst>
          </p:cNvPr>
          <p:cNvSpPr txBox="1"/>
          <p:nvPr/>
        </p:nvSpPr>
        <p:spPr>
          <a:xfrm>
            <a:off x="99646" y="2967335"/>
            <a:ext cx="1199270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all of neural nets in 3 min</a:t>
            </a:r>
          </a:p>
        </p:txBody>
      </p:sp>
    </p:spTree>
    <p:extLst>
      <p:ext uri="{BB962C8B-B14F-4D97-AF65-F5344CB8AC3E}">
        <p14:creationId xmlns:p14="http://schemas.microsoft.com/office/powerpoint/2010/main" val="486425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11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71B1D0A-6DE5-9B44-A007-0D790E815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" t="1725" r="579"/>
          <a:stretch/>
        </p:blipFill>
        <p:spPr>
          <a:xfrm>
            <a:off x="757237" y="285748"/>
            <a:ext cx="10687051" cy="61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09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12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i="1" dirty="0">
                <a:latin typeface="Garamond" panose="02020404030301010803" pitchFamily="18" charset="0"/>
              </a:rPr>
              <a:t>implications</a:t>
            </a:r>
            <a:r>
              <a:rPr lang="en-US" dirty="0">
                <a:latin typeface="Garamond" panose="02020404030301010803" pitchFamily="18" charset="0"/>
              </a:rPr>
              <a:t> of the </a:t>
            </a:r>
            <a:r>
              <a:rPr lang="en-US" dirty="0" err="1">
                <a:latin typeface="Garamond" panose="02020404030301010803" pitchFamily="18" charset="0"/>
              </a:rPr>
              <a:t>uat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7E014-C23E-DE4D-A7F1-A158E2FCE475}"/>
              </a:ext>
            </a:extLst>
          </p:cNvPr>
          <p:cNvSpPr txBox="1"/>
          <p:nvPr/>
        </p:nvSpPr>
        <p:spPr>
          <a:xfrm>
            <a:off x="419100" y="1615117"/>
            <a:ext cx="1135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neural networks might not be your favorite (a)statistical model…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you might not even like machine learning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but…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…it is </a:t>
            </a:r>
            <a:r>
              <a:rPr lang="en-US" sz="2800" i="1" dirty="0">
                <a:latin typeface="Helvetica" pitchFamily="2" charset="0"/>
              </a:rPr>
              <a:t>possible</a:t>
            </a:r>
            <a:r>
              <a:rPr lang="en-US" sz="2800" dirty="0">
                <a:latin typeface="Helvetica" pitchFamily="2" charset="0"/>
              </a:rPr>
              <a:t> to use them for a whole bunch of things…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…and we </a:t>
            </a:r>
            <a:r>
              <a:rPr lang="en-US" sz="2800" dirty="0" err="1">
                <a:latin typeface="Helvetica" pitchFamily="2" charset="0"/>
              </a:rPr>
              <a:t>ain’t</a:t>
            </a:r>
            <a:r>
              <a:rPr lang="en-US" sz="2800" dirty="0">
                <a:latin typeface="Helvetica" pitchFamily="2" charset="0"/>
              </a:rPr>
              <a:t> got much better</a:t>
            </a:r>
          </a:p>
        </p:txBody>
      </p:sp>
    </p:spTree>
    <p:extLst>
      <p:ext uri="{BB962C8B-B14F-4D97-AF65-F5344CB8AC3E}">
        <p14:creationId xmlns:p14="http://schemas.microsoft.com/office/powerpoint/2010/main" val="244678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13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i="1" dirty="0">
                <a:latin typeface="Garamond" panose="02020404030301010803" pitchFamily="18" charset="0"/>
              </a:rPr>
              <a:t>applications</a:t>
            </a:r>
            <a:r>
              <a:rPr lang="en-US" dirty="0">
                <a:latin typeface="Garamond" panose="02020404030301010803" pitchFamily="18" charset="0"/>
              </a:rPr>
              <a:t> of the </a:t>
            </a:r>
            <a:r>
              <a:rPr lang="en-US" dirty="0" err="1">
                <a:latin typeface="Garamond" panose="02020404030301010803" pitchFamily="18" charset="0"/>
              </a:rPr>
              <a:t>uat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7E014-C23E-DE4D-A7F1-A158E2FCE475}"/>
              </a:ext>
            </a:extLst>
          </p:cNvPr>
          <p:cNvSpPr txBox="1"/>
          <p:nvPr/>
        </p:nvSpPr>
        <p:spPr>
          <a:xfrm>
            <a:off x="419100" y="1257917"/>
            <a:ext cx="11353800" cy="526297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autonomous vehicles</a:t>
            </a:r>
          </a:p>
          <a:p>
            <a:r>
              <a:rPr lang="en-US" sz="2800" dirty="0">
                <a:latin typeface="Helvetica" pitchFamily="2" charset="0"/>
              </a:rPr>
              <a:t>cancer drug discovery</a:t>
            </a:r>
          </a:p>
          <a:p>
            <a:r>
              <a:rPr lang="en-US" sz="2800" dirty="0">
                <a:latin typeface="Helvetica" pitchFamily="2" charset="0"/>
              </a:rPr>
              <a:t>precision agriculture</a:t>
            </a:r>
          </a:p>
          <a:p>
            <a:r>
              <a:rPr lang="en-US" sz="2800" dirty="0">
                <a:latin typeface="Helvetica" pitchFamily="2" charset="0"/>
              </a:rPr>
              <a:t>personalized learning</a:t>
            </a:r>
          </a:p>
          <a:p>
            <a:r>
              <a:rPr lang="en-US" sz="2800" dirty="0">
                <a:latin typeface="Helvetica" pitchFamily="2" charset="0"/>
              </a:rPr>
              <a:t>music synthesis</a:t>
            </a:r>
          </a:p>
          <a:p>
            <a:r>
              <a:rPr lang="en-US" sz="2800" dirty="0">
                <a:latin typeface="Helvetica" pitchFamily="2" charset="0"/>
              </a:rPr>
              <a:t>machine translation</a:t>
            </a:r>
          </a:p>
          <a:p>
            <a:r>
              <a:rPr lang="en-US" sz="2800" dirty="0">
                <a:latin typeface="Helvetica" pitchFamily="2" charset="0"/>
              </a:rPr>
              <a:t>synthetic neuroscience</a:t>
            </a:r>
          </a:p>
          <a:p>
            <a:r>
              <a:rPr lang="en-US" sz="2800" dirty="0">
                <a:latin typeface="Helvetica" pitchFamily="2" charset="0"/>
              </a:rPr>
              <a:t>art fraud discovery</a:t>
            </a:r>
          </a:p>
          <a:p>
            <a:r>
              <a:rPr lang="en-US" sz="2800" dirty="0">
                <a:latin typeface="Helvetica" pitchFamily="2" charset="0"/>
              </a:rPr>
              <a:t>genetic evolution modeling</a:t>
            </a:r>
          </a:p>
          <a:p>
            <a:r>
              <a:rPr lang="en-US" sz="2800" dirty="0">
                <a:latin typeface="Helvetica" pitchFamily="2" charset="0"/>
              </a:rPr>
              <a:t>accelerating the 3-body problem</a:t>
            </a:r>
          </a:p>
          <a:p>
            <a:r>
              <a:rPr lang="en-US" sz="2800" dirty="0">
                <a:latin typeface="Helvetica" pitchFamily="2" charset="0"/>
              </a:rPr>
              <a:t>chaotic systems modeling</a:t>
            </a:r>
          </a:p>
          <a:p>
            <a:r>
              <a:rPr lang="en-US" sz="2800" dirty="0">
                <a:latin typeface="Helvetica" pitchFamily="2" charset="0"/>
              </a:rPr>
              <a:t>e-commerce engines</a:t>
            </a:r>
          </a:p>
          <a:p>
            <a:r>
              <a:rPr lang="en-US" sz="2800" dirty="0">
                <a:latin typeface="Helvetica" pitchFamily="2" charset="0"/>
              </a:rPr>
              <a:t>automatic chassis engineering</a:t>
            </a:r>
          </a:p>
          <a:p>
            <a:r>
              <a:rPr lang="en-US" sz="2800" dirty="0">
                <a:latin typeface="Helvetica" pitchFamily="2" charset="0"/>
              </a:rPr>
              <a:t>robotic control </a:t>
            </a:r>
          </a:p>
          <a:p>
            <a:r>
              <a:rPr lang="en-US" sz="2800" dirty="0">
                <a:latin typeface="Helvetica" pitchFamily="2" charset="0"/>
              </a:rPr>
              <a:t>hardware chip design</a:t>
            </a:r>
          </a:p>
          <a:p>
            <a:r>
              <a:rPr lang="en-US" sz="2800" dirty="0">
                <a:latin typeface="Helvetica" pitchFamily="2" charset="0"/>
              </a:rPr>
              <a:t>climate change simulation</a:t>
            </a:r>
          </a:p>
          <a:p>
            <a:r>
              <a:rPr lang="en-US" sz="2800" dirty="0">
                <a:latin typeface="Helvetica" pitchFamily="2" charset="0"/>
              </a:rPr>
              <a:t>computer hacking/defense</a:t>
            </a:r>
          </a:p>
          <a:p>
            <a:r>
              <a:rPr lang="en-US" sz="2800" dirty="0">
                <a:latin typeface="Helvetica" pitchFamily="2" charset="0"/>
              </a:rPr>
              <a:t>facial recognition</a:t>
            </a:r>
          </a:p>
          <a:p>
            <a:r>
              <a:rPr lang="en-US" sz="2800" dirty="0">
                <a:latin typeface="Helvetica" pitchFamily="2" charset="0"/>
              </a:rPr>
              <a:t>discovering the </a:t>
            </a:r>
            <a:r>
              <a:rPr lang="en-US" sz="2800" dirty="0" err="1">
                <a:latin typeface="Helvetica" pitchFamily="2" charset="0"/>
              </a:rPr>
              <a:t>higgs</a:t>
            </a:r>
            <a:r>
              <a:rPr lang="en-US" sz="2800" dirty="0">
                <a:latin typeface="Helvetica" pitchFamily="2" charset="0"/>
              </a:rPr>
              <a:t> boson</a:t>
            </a:r>
          </a:p>
          <a:p>
            <a:r>
              <a:rPr lang="en-US" sz="2800" dirty="0">
                <a:latin typeface="Helvetica" pitchFamily="2" charset="0"/>
              </a:rPr>
              <a:t>materials engineering</a:t>
            </a:r>
          </a:p>
          <a:p>
            <a:r>
              <a:rPr lang="en-US" sz="2800" dirty="0">
                <a:latin typeface="Helvetica" pitchFamily="2" charset="0"/>
              </a:rPr>
              <a:t>rat language processing</a:t>
            </a:r>
          </a:p>
          <a:p>
            <a:r>
              <a:rPr lang="en-US" sz="2800" dirty="0">
                <a:latin typeface="Helvetica" pitchFamily="2" charset="0"/>
              </a:rPr>
              <a:t>speech to text</a:t>
            </a:r>
          </a:p>
          <a:p>
            <a:r>
              <a:rPr lang="en-US" sz="2800" dirty="0" err="1">
                <a:latin typeface="Helvetica" pitchFamily="2" charset="0"/>
              </a:rPr>
              <a:t>netflix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recomendations</a:t>
            </a:r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cat detectors</a:t>
            </a:r>
          </a:p>
        </p:txBody>
      </p:sp>
    </p:spTree>
    <p:extLst>
      <p:ext uri="{BB962C8B-B14F-4D97-AF65-F5344CB8AC3E}">
        <p14:creationId xmlns:p14="http://schemas.microsoft.com/office/powerpoint/2010/main" val="45810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14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i="1" dirty="0">
                <a:latin typeface="Garamond" panose="02020404030301010803" pitchFamily="18" charset="0"/>
              </a:rPr>
              <a:t>implementations</a:t>
            </a:r>
            <a:r>
              <a:rPr lang="en-US" dirty="0">
                <a:latin typeface="Garamond" panose="02020404030301010803" pitchFamily="18" charset="0"/>
              </a:rPr>
              <a:t> of the </a:t>
            </a:r>
            <a:r>
              <a:rPr lang="en-US" dirty="0" err="1">
                <a:latin typeface="Garamond" panose="02020404030301010803" pitchFamily="18" charset="0"/>
              </a:rPr>
              <a:t>uat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7E014-C23E-DE4D-A7F1-A158E2FCE475}"/>
              </a:ext>
            </a:extLst>
          </p:cNvPr>
          <p:cNvSpPr txBox="1"/>
          <p:nvPr/>
        </p:nvSpPr>
        <p:spPr>
          <a:xfrm>
            <a:off x="92460" y="1429374"/>
            <a:ext cx="60035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step 1) collect data 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step 2) matrix multiply data 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step 3) apply nonlinearity to data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step 4) compute loss against actual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step 5) gradient descent 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step 6) turtles all the way down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050EF6-AEFF-A242-B170-7B6C1BF518B6}"/>
                  </a:ext>
                </a:extLst>
              </p:cNvPr>
              <p:cNvSpPr txBox="1"/>
              <p:nvPr/>
            </p:nvSpPr>
            <p:spPr>
              <a:xfrm>
                <a:off x="6294052" y="1429374"/>
                <a:ext cx="5676900" cy="4684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Cambria" panose="02040503050406030204" pitchFamily="18" charset="0"/>
                  </a:rPr>
                  <a:t>Let X ∈ </a:t>
                </a:r>
                <a:r>
                  <a:rPr lang="en-US" sz="2800" dirty="0" err="1">
                    <a:latin typeface="Cambria" panose="02040503050406030204" pitchFamily="18" charset="0"/>
                  </a:rPr>
                  <a:t>ℝ</a:t>
                </a:r>
                <a:r>
                  <a:rPr lang="en-US" sz="2800" baseline="-25000" dirty="0" err="1">
                    <a:latin typeface="Cambria" panose="02040503050406030204" pitchFamily="18" charset="0"/>
                  </a:rPr>
                  <a:t>n</a:t>
                </a:r>
                <a:r>
                  <a:rPr lang="en-US" sz="2800" baseline="-25000" dirty="0">
                    <a:latin typeface="Cambria" panose="02040503050406030204" pitchFamily="18" charset="0"/>
                  </a:rPr>
                  <a:t> x p  </a:t>
                </a:r>
                <a:r>
                  <a:rPr lang="en-US" sz="2800" i="1" dirty="0">
                    <a:latin typeface="Cambria" panose="02040503050406030204" pitchFamily="18" charset="0"/>
                  </a:rPr>
                  <a:t>Y</a:t>
                </a:r>
                <a:r>
                  <a:rPr lang="en-US" sz="2800" dirty="0">
                    <a:latin typeface="Cambria" panose="02040503050406030204" pitchFamily="18" charset="0"/>
                  </a:rPr>
                  <a:t> ∈ </a:t>
                </a:r>
                <a:r>
                  <a:rPr lang="en-US" sz="2800" dirty="0" err="1">
                    <a:latin typeface="Cambria" panose="02040503050406030204" pitchFamily="18" charset="0"/>
                  </a:rPr>
                  <a:t>ℝ</a:t>
                </a:r>
                <a:r>
                  <a:rPr lang="en-US" sz="2800" baseline="-25000" dirty="0" err="1">
                    <a:latin typeface="Cambria" panose="02040503050406030204" pitchFamily="18" charset="0"/>
                  </a:rPr>
                  <a:t>n</a:t>
                </a:r>
                <a:r>
                  <a:rPr lang="en-US" sz="2800" baseline="-25000" dirty="0">
                    <a:latin typeface="Cambria" panose="02040503050406030204" pitchFamily="18" charset="0"/>
                  </a:rPr>
                  <a:t> </a:t>
                </a:r>
                <a:r>
                  <a:rPr lang="en-US" sz="2800" dirty="0">
                    <a:latin typeface="Cambria" panose="02040503050406030204" pitchFamily="18" charset="0"/>
                  </a:rPr>
                  <a:t>and 𝛽 ∈ </a:t>
                </a:r>
                <a:r>
                  <a:rPr lang="en-US" sz="2800" dirty="0" err="1">
                    <a:latin typeface="Cambria" panose="02040503050406030204" pitchFamily="18" charset="0"/>
                  </a:rPr>
                  <a:t>ℝ</a:t>
                </a:r>
                <a:r>
                  <a:rPr lang="en-US" sz="2800" baseline="-25000" dirty="0" err="1">
                    <a:latin typeface="Cambria" panose="02040503050406030204" pitchFamily="18" charset="0"/>
                  </a:rPr>
                  <a:t>p</a:t>
                </a:r>
                <a:endParaRPr lang="en-US" sz="2800" baseline="-25000" dirty="0">
                  <a:latin typeface="Cambria" panose="02040503050406030204" pitchFamily="18" charset="0"/>
                </a:endParaRPr>
              </a:p>
              <a:p>
                <a:pPr algn="ctr"/>
                <a:endParaRPr lang="en-US" sz="2800" dirty="0">
                  <a:latin typeface="Cambria" panose="02040503050406030204" pitchFamily="18" charset="0"/>
                </a:endParaRPr>
              </a:p>
              <a:p>
                <a:pPr algn="ctr"/>
                <a:r>
                  <a:rPr lang="en-US" sz="2800" dirty="0">
                    <a:latin typeface="Cambria" panose="02040503050406030204" pitchFamily="18" charset="0"/>
                  </a:rPr>
                  <a:t>X’ := X𝛽</a:t>
                </a:r>
              </a:p>
              <a:p>
                <a:pPr algn="ctr"/>
                <a:endParaRPr lang="en-US" sz="2800" dirty="0">
                  <a:latin typeface="Cambria" panose="02040503050406030204" pitchFamily="18" charset="0"/>
                </a:endParaRPr>
              </a:p>
              <a:p>
                <a:pPr algn="ctr"/>
                <a:r>
                  <a:rPr lang="en-US" sz="2800" i="1" dirty="0" err="1">
                    <a:latin typeface="Cambria" panose="02040503050406030204" pitchFamily="18" charset="0"/>
                  </a:rPr>
                  <a:t>Ŷ</a:t>
                </a:r>
                <a:r>
                  <a:rPr lang="en-US" sz="2800" i="1" dirty="0">
                    <a:latin typeface="Cambria" panose="02040503050406030204" pitchFamily="18" charset="0"/>
                  </a:rPr>
                  <a:t> </a:t>
                </a:r>
                <a:r>
                  <a:rPr lang="en-US" sz="2800" dirty="0">
                    <a:latin typeface="Cambria" panose="02040503050406030204" pitchFamily="18" charset="0"/>
                  </a:rPr>
                  <a:t>:= </a:t>
                </a:r>
                <a:r>
                  <a:rPr lang="en-US" sz="2800" dirty="0" err="1">
                    <a:latin typeface="Cambria" panose="02040503050406030204" pitchFamily="18" charset="0"/>
                  </a:rPr>
                  <a:t>ReLU</a:t>
                </a:r>
                <a:r>
                  <a:rPr lang="en-US" sz="2800" dirty="0">
                    <a:latin typeface="Cambria" panose="02040503050406030204" pitchFamily="18" charset="0"/>
                  </a:rPr>
                  <a:t>( X’ )</a:t>
                </a:r>
              </a:p>
              <a:p>
                <a:pPr algn="ctr"/>
                <a:endParaRPr lang="en-US" sz="2800" dirty="0">
                  <a:latin typeface="Cambria" panose="02040503050406030204" pitchFamily="18" charset="0"/>
                </a:endParaRPr>
              </a:p>
              <a:p>
                <a:pPr algn="ctr"/>
                <a:r>
                  <a:rPr lang="en-US" sz="2800" i="1" dirty="0">
                    <a:latin typeface="Cambria" panose="02040503050406030204" pitchFamily="18" charset="0"/>
                  </a:rPr>
                  <a:t>e</a:t>
                </a:r>
                <a:r>
                  <a:rPr lang="en-US" sz="2800" dirty="0">
                    <a:latin typeface="Cambria" panose="02040503050406030204" pitchFamily="18" charset="0"/>
                  </a:rPr>
                  <a:t> = (</a:t>
                </a:r>
                <a:r>
                  <a:rPr lang="en-US" sz="2800" i="1" dirty="0">
                    <a:latin typeface="Cambria" panose="02040503050406030204" pitchFamily="18" charset="0"/>
                  </a:rPr>
                  <a:t>Y</a:t>
                </a:r>
                <a:r>
                  <a:rPr lang="en-US" sz="2800" dirty="0">
                    <a:latin typeface="Cambria" panose="02040503050406030204" pitchFamily="18" charset="0"/>
                  </a:rPr>
                  <a:t> – </a:t>
                </a:r>
                <a:r>
                  <a:rPr lang="en-US" sz="2800" i="1" dirty="0" err="1">
                    <a:latin typeface="Cambria" panose="02040503050406030204" pitchFamily="18" charset="0"/>
                  </a:rPr>
                  <a:t>Ŷ</a:t>
                </a:r>
                <a:r>
                  <a:rPr lang="en-US" sz="2800" i="1" dirty="0">
                    <a:latin typeface="Cambria" panose="02040503050406030204" pitchFamily="18" charset="0"/>
                  </a:rPr>
                  <a:t>)</a:t>
                </a:r>
                <a:r>
                  <a:rPr lang="en-US" sz="2800" i="1" baseline="30000" dirty="0">
                    <a:latin typeface="Cambria" panose="02040503050406030204" pitchFamily="18" charset="0"/>
                  </a:rPr>
                  <a:t>2</a:t>
                </a:r>
                <a:endParaRPr lang="en-US" sz="2800" dirty="0">
                  <a:latin typeface="Cambria" panose="02040503050406030204" pitchFamily="18" charset="0"/>
                </a:endParaRPr>
              </a:p>
              <a:p>
                <a:pPr algn="ctr"/>
                <a:endParaRPr lang="en-US" sz="2800" dirty="0">
                  <a:latin typeface="Cambria" panose="02040503050406030204" pitchFamily="18" charset="0"/>
                </a:endParaRPr>
              </a:p>
              <a:p>
                <a:pPr algn="ctr"/>
                <a:r>
                  <a:rPr lang="en-US" sz="2800" dirty="0">
                    <a:latin typeface="Cambria" panose="02040503050406030204" pitchFamily="18" charset="0"/>
                  </a:rPr>
                  <a:t>𝛽 -= α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nor/>
                          </m:rPr>
                          <a:rPr lang="en-US" sz="2800" i="1" dirty="0" smtClean="0">
                            <a:latin typeface="Cambria" panose="02040503050406030204" pitchFamily="18" charset="0"/>
                          </a:rPr>
                          <m:t>e</m:t>
                        </m:r>
                      </m:num>
                      <m:den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nor/>
                          </m:rPr>
                          <a:rPr lang="en-US" sz="2800" dirty="0" smtClean="0">
                            <a:latin typeface="Cambria" panose="02040503050406030204" pitchFamily="18" charset="0"/>
                          </a:rPr>
                          <m:t>𝛽</m:t>
                        </m:r>
                      </m:den>
                    </m:f>
                  </m:oMath>
                </a14:m>
                <a:endParaRPr lang="en-US" sz="2800" dirty="0">
                  <a:latin typeface="Cambria" panose="02040503050406030204" pitchFamily="18" charset="0"/>
                </a:endParaRPr>
              </a:p>
              <a:p>
                <a:pPr algn="ctr"/>
                <a:r>
                  <a:rPr lang="en-US" sz="2800" dirty="0">
                    <a:latin typeface="Cambria" panose="02040503050406030204" pitchFamily="18" charset="0"/>
                  </a:rPr>
                  <a:t>for α small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050EF6-AEFF-A242-B170-7B6C1BF51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4052" y="1429374"/>
                <a:ext cx="5676900" cy="4684872"/>
              </a:xfrm>
              <a:prstGeom prst="rect">
                <a:avLst/>
              </a:prstGeom>
              <a:blipFill>
                <a:blip r:embed="rId3"/>
                <a:stretch>
                  <a:fillRect t="-1626" b="-2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204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15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i="1" dirty="0">
                <a:latin typeface="Garamond" panose="02020404030301010803" pitchFamily="18" charset="0"/>
              </a:rPr>
              <a:t>alternatives </a:t>
            </a:r>
            <a:r>
              <a:rPr lang="en-US" dirty="0">
                <a:latin typeface="Garamond" panose="02020404030301010803" pitchFamily="18" charset="0"/>
              </a:rPr>
              <a:t>to the </a:t>
            </a:r>
            <a:r>
              <a:rPr lang="en-US" dirty="0" err="1">
                <a:latin typeface="Garamond" panose="02020404030301010803" pitchFamily="18" charset="0"/>
              </a:rPr>
              <a:t>uat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C1C8C6-801A-1E4A-9056-85DECCEDDFFE}"/>
              </a:ext>
            </a:extLst>
          </p:cNvPr>
          <p:cNvSpPr txBox="1"/>
          <p:nvPr/>
        </p:nvSpPr>
        <p:spPr>
          <a:xfrm>
            <a:off x="419100" y="1257917"/>
            <a:ext cx="11353800" cy="95410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????</a:t>
            </a:r>
          </a:p>
          <a:p>
            <a:r>
              <a:rPr lang="en-US" sz="2800" dirty="0">
                <a:latin typeface="Helvetica" pitchFamily="2" charset="0"/>
              </a:rPr>
              <a:t>panic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0AF5B3-07F8-B34A-8BF3-36600B821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2129942"/>
            <a:ext cx="3251200" cy="3251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B162CC-CF50-BB42-9803-6987BE4E0354}"/>
              </a:ext>
            </a:extLst>
          </p:cNvPr>
          <p:cNvSpPr/>
          <p:nvPr/>
        </p:nvSpPr>
        <p:spPr>
          <a:xfrm>
            <a:off x="8841173" y="339547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latin typeface="Helvetica" pitchFamily="2" charset="0"/>
              </a:rPr>
              <a:t>ask this guy?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454A9BC0-34BF-CB48-9209-91DB08DF22EC}"/>
              </a:ext>
            </a:extLst>
          </p:cNvPr>
          <p:cNvSpPr/>
          <p:nvPr/>
        </p:nvSpPr>
        <p:spPr>
          <a:xfrm rot="5400000">
            <a:off x="8043078" y="3285339"/>
            <a:ext cx="457200" cy="798529"/>
          </a:xfrm>
          <a:prstGeom prst="downArrow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8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E1435C-FFFA-324F-A3CB-C36221BF4551}"/>
              </a:ext>
            </a:extLst>
          </p:cNvPr>
          <p:cNvSpPr txBox="1"/>
          <p:nvPr/>
        </p:nvSpPr>
        <p:spPr>
          <a:xfrm>
            <a:off x="99646" y="2967335"/>
            <a:ext cx="11992707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“el </a:t>
            </a: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problemo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”</a:t>
            </a:r>
          </a:p>
          <a:p>
            <a:pPr algn="ctr"/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(motivation)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752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17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i="1" dirty="0">
                <a:latin typeface="Garamond" panose="02020404030301010803" pitchFamily="18" charset="0"/>
              </a:rPr>
              <a:t>ramifications </a:t>
            </a:r>
            <a:r>
              <a:rPr lang="en-US" dirty="0">
                <a:latin typeface="Garamond" panose="02020404030301010803" pitchFamily="18" charset="0"/>
              </a:rPr>
              <a:t>of the </a:t>
            </a:r>
            <a:r>
              <a:rPr lang="en-US" dirty="0" err="1">
                <a:latin typeface="Garamond" panose="02020404030301010803" pitchFamily="18" charset="0"/>
              </a:rPr>
              <a:t>uat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020918-8BA4-6E41-98BA-8F0C0BC82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890" y="1200149"/>
            <a:ext cx="7268220" cy="498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1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18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i="1" dirty="0">
                <a:latin typeface="Garamond" panose="02020404030301010803" pitchFamily="18" charset="0"/>
              </a:rPr>
              <a:t>ramifications </a:t>
            </a:r>
            <a:r>
              <a:rPr lang="en-US" dirty="0">
                <a:latin typeface="Garamond" panose="02020404030301010803" pitchFamily="18" charset="0"/>
              </a:rPr>
              <a:t>of the </a:t>
            </a:r>
            <a:r>
              <a:rPr lang="en-US" dirty="0" err="1">
                <a:latin typeface="Garamond" panose="02020404030301010803" pitchFamily="18" charset="0"/>
              </a:rPr>
              <a:t>uat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E7921-0C13-8543-98F8-83C6F99D0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00" y="1257946"/>
            <a:ext cx="9245600" cy="462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93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19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i="1" dirty="0">
                <a:latin typeface="Garamond" panose="02020404030301010803" pitchFamily="18" charset="0"/>
              </a:rPr>
              <a:t>the future </a:t>
            </a:r>
            <a:r>
              <a:rPr lang="en-US" dirty="0">
                <a:latin typeface="Garamond" panose="02020404030301010803" pitchFamily="18" charset="0"/>
              </a:rPr>
              <a:t>of the </a:t>
            </a:r>
            <a:r>
              <a:rPr lang="en-US" dirty="0" err="1">
                <a:latin typeface="Garamond" panose="02020404030301010803" pitchFamily="18" charset="0"/>
              </a:rPr>
              <a:t>uat</a:t>
            </a:r>
            <a:br>
              <a:rPr lang="en-US" dirty="0">
                <a:latin typeface="Garamond" panose="02020404030301010803" pitchFamily="18" charset="0"/>
              </a:rPr>
            </a:b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F38DF8-885C-9C42-BBE8-D0CD03FCE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00" y="5172075"/>
            <a:ext cx="7950200" cy="1320800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3D387392-61E8-B34A-82B7-0AAF77F56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272" y="1086480"/>
            <a:ext cx="5917455" cy="406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4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2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7E014-C23E-DE4D-A7F1-A158E2FCE475}"/>
              </a:ext>
            </a:extLst>
          </p:cNvPr>
          <p:cNvSpPr txBox="1"/>
          <p:nvPr/>
        </p:nvSpPr>
        <p:spPr>
          <a:xfrm>
            <a:off x="419100" y="1615117"/>
            <a:ext cx="11353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LcPeriod"/>
            </a:pP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tl;dr</a:t>
            </a:r>
            <a:endParaRPr lang="en-US" sz="2800" dirty="0">
              <a:latin typeface="Helvetica" pitchFamily="2" charset="0"/>
            </a:endParaRPr>
          </a:p>
          <a:p>
            <a:pPr marL="400050" indent="-400050">
              <a:buAutoNum type="romanLcPeriod"/>
            </a:pPr>
            <a:r>
              <a:rPr lang="en-US" sz="2800" dirty="0">
                <a:latin typeface="Helvetica" pitchFamily="2" charset="0"/>
              </a:rPr>
              <a:t> authors / </a:t>
            </a:r>
            <a:r>
              <a:rPr lang="en-US" sz="2800" dirty="0" err="1">
                <a:latin typeface="Helvetica" pitchFamily="2" charset="0"/>
              </a:rPr>
              <a:t>misc</a:t>
            </a:r>
            <a:r>
              <a:rPr lang="en-US" sz="2800" dirty="0">
                <a:latin typeface="Helvetica" pitchFamily="2" charset="0"/>
              </a:rPr>
              <a:t> </a:t>
            </a:r>
          </a:p>
          <a:p>
            <a:pPr marL="400050" indent="-400050">
              <a:buFontTx/>
              <a:buAutoNum type="romanLcPeriod"/>
            </a:pPr>
            <a:r>
              <a:rPr lang="en-US" sz="2800" dirty="0">
                <a:latin typeface="Helvetica" pitchFamily="2" charset="0"/>
              </a:rPr>
              <a:t>all of neural networks in 3 minutes</a:t>
            </a:r>
          </a:p>
          <a:p>
            <a:pPr marL="400050" indent="-400050">
              <a:buAutoNum type="romanLcPeriod"/>
            </a:pPr>
            <a:r>
              <a:rPr lang="en-US" sz="2800" dirty="0">
                <a:latin typeface="Helvetica" pitchFamily="2" charset="0"/>
              </a:rPr>
              <a:t> motivation / “el </a:t>
            </a:r>
            <a:r>
              <a:rPr lang="en-US" sz="2800" dirty="0" err="1">
                <a:latin typeface="Helvetica" pitchFamily="2" charset="0"/>
              </a:rPr>
              <a:t>problemo</a:t>
            </a:r>
            <a:r>
              <a:rPr lang="en-US" sz="2800" dirty="0">
                <a:latin typeface="Helvetica" pitchFamily="2" charset="0"/>
              </a:rPr>
              <a:t>”</a:t>
            </a:r>
          </a:p>
          <a:p>
            <a:pPr marL="400050" indent="-400050">
              <a:buAutoNum type="romanLcPeriod"/>
            </a:pPr>
            <a:r>
              <a:rPr lang="en-US" sz="2800" dirty="0">
                <a:latin typeface="Helvetica" pitchFamily="2" charset="0"/>
              </a:rPr>
              <a:t>the </a:t>
            </a:r>
            <a:r>
              <a:rPr lang="en-US" sz="2800" dirty="0" err="1">
                <a:latin typeface="Helvetica" pitchFamily="2" charset="0"/>
              </a:rPr>
              <a:t>tpu</a:t>
            </a:r>
            <a:endParaRPr lang="en-US" sz="2800" dirty="0">
              <a:latin typeface="Helvetica" pitchFamily="2" charset="0"/>
            </a:endParaRPr>
          </a:p>
          <a:p>
            <a:pPr marL="400050" indent="-400050">
              <a:buAutoNum type="romanLcPeriod"/>
            </a:pPr>
            <a:r>
              <a:rPr lang="en-US" sz="2800" dirty="0">
                <a:latin typeface="Helvetica" pitchFamily="2" charset="0"/>
              </a:rPr>
              <a:t> flaws &amp; future work</a:t>
            </a:r>
          </a:p>
        </p:txBody>
      </p:sp>
    </p:spTree>
    <p:extLst>
      <p:ext uri="{BB962C8B-B14F-4D97-AF65-F5344CB8AC3E}">
        <p14:creationId xmlns:p14="http://schemas.microsoft.com/office/powerpoint/2010/main" val="367341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20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i="1" dirty="0">
                <a:latin typeface="Garamond" panose="02020404030301010803" pitchFamily="18" charset="0"/>
              </a:rPr>
              <a:t>the future </a:t>
            </a:r>
            <a:r>
              <a:rPr lang="en-US" dirty="0">
                <a:latin typeface="Garamond" panose="02020404030301010803" pitchFamily="18" charset="0"/>
              </a:rPr>
              <a:t>of the </a:t>
            </a:r>
            <a:r>
              <a:rPr lang="en-US" dirty="0" err="1">
                <a:latin typeface="Garamond" panose="02020404030301010803" pitchFamily="18" charset="0"/>
              </a:rPr>
              <a:t>uat</a:t>
            </a:r>
            <a:br>
              <a:rPr lang="en-US" dirty="0">
                <a:latin typeface="Garamond" panose="02020404030301010803" pitchFamily="18" charset="0"/>
              </a:rPr>
            </a:b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FC939B-AE70-E745-9F2B-6B26DDB562AF}"/>
              </a:ext>
            </a:extLst>
          </p:cNvPr>
          <p:cNvSpPr/>
          <p:nvPr/>
        </p:nvSpPr>
        <p:spPr>
          <a:xfrm>
            <a:off x="0" y="2178127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“a [2013] projection showed people </a:t>
            </a:r>
            <a:r>
              <a:rPr lang="en-US" sz="4000" dirty="0"/>
              <a:t>searching by voice </a:t>
            </a:r>
            <a:r>
              <a:rPr lang="en-US" sz="3600" dirty="0"/>
              <a:t>for </a:t>
            </a:r>
            <a:r>
              <a:rPr lang="en-US" sz="5400" dirty="0"/>
              <a:t>three minutes </a:t>
            </a:r>
            <a:r>
              <a:rPr lang="en-US" sz="4400" dirty="0"/>
              <a:t>a day </a:t>
            </a:r>
            <a:r>
              <a:rPr lang="en-US" sz="3600" dirty="0"/>
              <a:t>using speech recognition </a:t>
            </a:r>
            <a:r>
              <a:rPr lang="en-US" sz="4400" dirty="0"/>
              <a:t>DNNs </a:t>
            </a:r>
            <a:r>
              <a:rPr lang="en-US" sz="3600" dirty="0"/>
              <a:t>would </a:t>
            </a:r>
            <a:r>
              <a:rPr lang="en-US" sz="6600" dirty="0"/>
              <a:t>double</a:t>
            </a:r>
            <a:r>
              <a:rPr lang="en-US" sz="5400" dirty="0"/>
              <a:t> </a:t>
            </a:r>
            <a:r>
              <a:rPr lang="en-US" sz="3600" dirty="0"/>
              <a:t>our </a:t>
            </a:r>
            <a:r>
              <a:rPr lang="en-US" sz="4000" dirty="0"/>
              <a:t>datacenters’ computation </a:t>
            </a:r>
            <a:r>
              <a:rPr lang="en-US" sz="3600" dirty="0"/>
              <a:t>demands”</a:t>
            </a:r>
          </a:p>
        </p:txBody>
      </p:sp>
    </p:spTree>
    <p:extLst>
      <p:ext uri="{BB962C8B-B14F-4D97-AF65-F5344CB8AC3E}">
        <p14:creationId xmlns:p14="http://schemas.microsoft.com/office/powerpoint/2010/main" val="2433827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21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i="1" dirty="0">
                <a:latin typeface="Garamond" panose="02020404030301010803" pitchFamily="18" charset="0"/>
              </a:rPr>
              <a:t>softening </a:t>
            </a:r>
            <a:r>
              <a:rPr lang="en-US" dirty="0">
                <a:latin typeface="Garamond" panose="02020404030301010803" pitchFamily="18" charset="0"/>
              </a:rPr>
              <a:t>of the </a:t>
            </a:r>
            <a:r>
              <a:rPr lang="en-US" dirty="0" err="1">
                <a:latin typeface="Garamond" panose="02020404030301010803" pitchFamily="18" charset="0"/>
              </a:rPr>
              <a:t>uat</a:t>
            </a:r>
            <a:br>
              <a:rPr lang="en-US" dirty="0">
                <a:latin typeface="Garamond" panose="02020404030301010803" pitchFamily="18" charset="0"/>
              </a:rPr>
            </a:br>
            <a:r>
              <a:rPr lang="en-US" dirty="0">
                <a:latin typeface="Garamond" panose="02020404030301010803" pitchFamily="18" charset="0"/>
              </a:rPr>
              <a:t>(not all doom and gloom)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BE781C-7D17-FC46-9E86-30A38FA0F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171" y="2324844"/>
            <a:ext cx="8750300" cy="876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413A2F-D9C4-BF4C-B0D8-B41E6D5C0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675" y="3960990"/>
            <a:ext cx="7565796" cy="178797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0E1CDA-C0C9-6943-9BA7-88C53D68A5BE}"/>
              </a:ext>
            </a:extLst>
          </p:cNvPr>
          <p:cNvCxnSpPr/>
          <p:nvPr/>
        </p:nvCxnSpPr>
        <p:spPr>
          <a:xfrm>
            <a:off x="700088" y="3614743"/>
            <a:ext cx="1074617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F58A82-37F2-6A41-9DF5-03CF7626FC18}"/>
              </a:ext>
            </a:extLst>
          </p:cNvPr>
          <p:cNvCxnSpPr/>
          <p:nvPr/>
        </p:nvCxnSpPr>
        <p:spPr>
          <a:xfrm>
            <a:off x="700088" y="1909765"/>
            <a:ext cx="1074617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1FC124-1BA9-A54C-A83F-6829AE9AB025}"/>
              </a:ext>
            </a:extLst>
          </p:cNvPr>
          <p:cNvCxnSpPr/>
          <p:nvPr/>
        </p:nvCxnSpPr>
        <p:spPr>
          <a:xfrm>
            <a:off x="700088" y="6048377"/>
            <a:ext cx="1074617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7EB6913-DE63-984C-99A9-9382A11DB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4" y="3882582"/>
            <a:ext cx="3557587" cy="20011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7ACD2A-B5E7-8944-BFB4-BD064BB1C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24" y="2018349"/>
            <a:ext cx="2230438" cy="148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0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E1435C-FFFA-324F-A3CB-C36221BF4551}"/>
              </a:ext>
            </a:extLst>
          </p:cNvPr>
          <p:cNvSpPr txBox="1"/>
          <p:nvPr/>
        </p:nvSpPr>
        <p:spPr>
          <a:xfrm>
            <a:off x="99646" y="2967335"/>
            <a:ext cx="1199270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Garamond" panose="02020404030301010803" pitchFamily="18" charset="0"/>
              </a:rPr>
              <a:t>the </a:t>
            </a:r>
            <a:r>
              <a:rPr lang="en-US" sz="5400" dirty="0" err="1">
                <a:latin typeface="Garamond" panose="02020404030301010803" pitchFamily="18" charset="0"/>
              </a:rPr>
              <a:t>tpu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920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23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the </a:t>
            </a:r>
            <a:r>
              <a:rPr lang="en-US" dirty="0" err="1">
                <a:latin typeface="Garamond" panose="02020404030301010803" pitchFamily="18" charset="0"/>
              </a:rPr>
              <a:t>tpu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7E014-C23E-DE4D-A7F1-A158E2FCE475}"/>
              </a:ext>
            </a:extLst>
          </p:cNvPr>
          <p:cNvSpPr txBox="1"/>
          <p:nvPr/>
        </p:nvSpPr>
        <p:spPr>
          <a:xfrm>
            <a:off x="419100" y="1360531"/>
            <a:ext cx="11353800" cy="467820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4800" dirty="0"/>
              <a:t>“the </a:t>
            </a:r>
            <a:r>
              <a:rPr lang="en-US" sz="5400" dirty="0"/>
              <a:t>goal</a:t>
            </a:r>
          </a:p>
          <a:p>
            <a:r>
              <a:rPr lang="en-US" sz="3200" dirty="0"/>
              <a:t>was to improve </a:t>
            </a:r>
            <a:r>
              <a:rPr lang="en-US" sz="4800" dirty="0"/>
              <a:t>cost-performance</a:t>
            </a:r>
            <a:r>
              <a:rPr lang="en-US" sz="3200" dirty="0"/>
              <a:t> by </a:t>
            </a:r>
            <a:r>
              <a:rPr lang="en-US" sz="4400" dirty="0"/>
              <a:t>10X</a:t>
            </a:r>
            <a:r>
              <a:rPr lang="en-US" sz="4000" dirty="0"/>
              <a:t> </a:t>
            </a:r>
            <a:r>
              <a:rPr lang="en-US" sz="3600" dirty="0"/>
              <a:t>over </a:t>
            </a:r>
            <a:r>
              <a:rPr lang="en-US" sz="3600" dirty="0" err="1"/>
              <a:t>gpus</a:t>
            </a:r>
            <a:r>
              <a:rPr lang="en-US" sz="3200" dirty="0"/>
              <a:t>. </a:t>
            </a:r>
          </a:p>
          <a:p>
            <a:r>
              <a:rPr lang="en-US" sz="3200" dirty="0"/>
              <a:t>given this mandate, in </a:t>
            </a:r>
          </a:p>
          <a:p>
            <a:pPr algn="ctr"/>
            <a:r>
              <a:rPr lang="en-US" sz="6000" dirty="0"/>
              <a:t>just 15 months </a:t>
            </a:r>
          </a:p>
          <a:p>
            <a:pPr algn="r"/>
            <a:r>
              <a:rPr lang="en-US" sz="3200" dirty="0"/>
              <a:t>the </a:t>
            </a:r>
            <a:r>
              <a:rPr lang="en-US" sz="3200" dirty="0" err="1"/>
              <a:t>tpu</a:t>
            </a:r>
            <a:r>
              <a:rPr lang="en-US" sz="3200" dirty="0"/>
              <a:t> was </a:t>
            </a:r>
          </a:p>
          <a:p>
            <a:pPr algn="r"/>
            <a:r>
              <a:rPr lang="en-US" sz="4000" dirty="0"/>
              <a:t>designed, verified [55], built, and deployed </a:t>
            </a:r>
            <a:r>
              <a:rPr lang="en-US" sz="3200" dirty="0"/>
              <a:t>in datacenters."</a:t>
            </a:r>
            <a:endParaRPr lang="en-US" sz="3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84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24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the </a:t>
            </a:r>
            <a:r>
              <a:rPr lang="en-US" dirty="0" err="1">
                <a:latin typeface="Garamond" panose="02020404030301010803" pitchFamily="18" charset="0"/>
              </a:rPr>
              <a:t>tpu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C060A0-51BA-7944-9223-F93CECE5B647}"/>
              </a:ext>
            </a:extLst>
          </p:cNvPr>
          <p:cNvSpPr/>
          <p:nvPr/>
        </p:nvSpPr>
        <p:spPr>
          <a:xfrm>
            <a:off x="361951" y="5940811"/>
            <a:ext cx="118300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“The philosophy of the TPU microarchitecture is to keep the matrix unit busy”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30767D-B7A1-044E-8124-85A4701FF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598" y="712014"/>
            <a:ext cx="6989379" cy="5228797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DC4098-A972-904B-9CD9-F0535D39D812}"/>
              </a:ext>
            </a:extLst>
          </p:cNvPr>
          <p:cNvSpPr/>
          <p:nvPr/>
        </p:nvSpPr>
        <p:spPr>
          <a:xfrm>
            <a:off x="4772023" y="900054"/>
            <a:ext cx="3186115" cy="1464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85E4B6-B77B-1F4E-B0E0-480ADE603CEF}"/>
              </a:ext>
            </a:extLst>
          </p:cNvPr>
          <p:cNvSpPr/>
          <p:nvPr/>
        </p:nvSpPr>
        <p:spPr>
          <a:xfrm>
            <a:off x="6110287" y="969470"/>
            <a:ext cx="5313965" cy="4988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7FE595-A6FA-5749-9517-7A66562F643D}"/>
              </a:ext>
            </a:extLst>
          </p:cNvPr>
          <p:cNvSpPr/>
          <p:nvPr/>
        </p:nvSpPr>
        <p:spPr>
          <a:xfrm>
            <a:off x="2644174" y="952335"/>
            <a:ext cx="5313965" cy="4062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9F4315-E288-A245-9CD0-54E62A33F3B8}"/>
              </a:ext>
            </a:extLst>
          </p:cNvPr>
          <p:cNvSpPr/>
          <p:nvPr/>
        </p:nvSpPr>
        <p:spPr>
          <a:xfrm>
            <a:off x="2328863" y="2063140"/>
            <a:ext cx="3224214" cy="2951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A33356-A72A-0541-8B73-CA4FC133B41D}"/>
              </a:ext>
            </a:extLst>
          </p:cNvPr>
          <p:cNvSpPr/>
          <p:nvPr/>
        </p:nvSpPr>
        <p:spPr>
          <a:xfrm>
            <a:off x="4071937" y="3929057"/>
            <a:ext cx="3886201" cy="1976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EF5B64-7121-CD41-B98E-5203E0E0AE2A}"/>
              </a:ext>
            </a:extLst>
          </p:cNvPr>
          <p:cNvSpPr/>
          <p:nvPr/>
        </p:nvSpPr>
        <p:spPr>
          <a:xfrm>
            <a:off x="7472364" y="3180001"/>
            <a:ext cx="457200" cy="1177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7456C5-B1B7-114F-A9BE-CD278DFBBB11}"/>
              </a:ext>
            </a:extLst>
          </p:cNvPr>
          <p:cNvSpPr/>
          <p:nvPr/>
        </p:nvSpPr>
        <p:spPr>
          <a:xfrm>
            <a:off x="7792435" y="2217685"/>
            <a:ext cx="151415" cy="802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9213AD-EBD2-2449-8935-20BADE3D1B14}"/>
              </a:ext>
            </a:extLst>
          </p:cNvPr>
          <p:cNvSpPr/>
          <p:nvPr/>
        </p:nvSpPr>
        <p:spPr>
          <a:xfrm>
            <a:off x="4062904" y="4083300"/>
            <a:ext cx="709120" cy="182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63B4DD-244A-6746-B007-23DC70E990AB}"/>
              </a:ext>
            </a:extLst>
          </p:cNvPr>
          <p:cNvSpPr/>
          <p:nvPr/>
        </p:nvSpPr>
        <p:spPr>
          <a:xfrm>
            <a:off x="1037815" y="917189"/>
            <a:ext cx="3224214" cy="4106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D40AE2-273E-8D44-AA7C-142AE184F85B}"/>
              </a:ext>
            </a:extLst>
          </p:cNvPr>
          <p:cNvSpPr/>
          <p:nvPr/>
        </p:nvSpPr>
        <p:spPr>
          <a:xfrm>
            <a:off x="4071937" y="891486"/>
            <a:ext cx="709120" cy="182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839348E-DAD1-4D48-9AAD-82F900E8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0" t="82119" r="79724" b="532"/>
          <a:stretch/>
        </p:blipFill>
        <p:spPr>
          <a:xfrm>
            <a:off x="142880" y="3980492"/>
            <a:ext cx="2070931" cy="1913651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519F844-D097-604E-9789-E525686D5524}"/>
              </a:ext>
            </a:extLst>
          </p:cNvPr>
          <p:cNvSpPr/>
          <p:nvPr/>
        </p:nvSpPr>
        <p:spPr>
          <a:xfrm>
            <a:off x="2644174" y="4943752"/>
            <a:ext cx="1396722" cy="1055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80F5668C-11A4-884B-81D3-C1132B0B784F}"/>
              </a:ext>
            </a:extLst>
          </p:cNvPr>
          <p:cNvSpPr/>
          <p:nvPr/>
        </p:nvSpPr>
        <p:spPr>
          <a:xfrm>
            <a:off x="3856194" y="4482858"/>
            <a:ext cx="724309" cy="724309"/>
          </a:xfrm>
          <a:prstGeom prst="star5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8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25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the </a:t>
            </a:r>
            <a:r>
              <a:rPr lang="en-US" dirty="0" err="1">
                <a:latin typeface="Garamond" panose="02020404030301010803" pitchFamily="18" charset="0"/>
              </a:rPr>
              <a:t>tpu</a:t>
            </a:r>
            <a:r>
              <a:rPr lang="en-US" dirty="0">
                <a:latin typeface="Garamond" panose="02020404030301010803" pitchFamily="18" charset="0"/>
              </a:rPr>
              <a:t> (actual floorplan)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C060A0-51BA-7944-9223-F93CECE5B647}"/>
              </a:ext>
            </a:extLst>
          </p:cNvPr>
          <p:cNvSpPr/>
          <p:nvPr/>
        </p:nvSpPr>
        <p:spPr>
          <a:xfrm>
            <a:off x="361951" y="5940811"/>
            <a:ext cx="118300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“The philosophy of the TPU microarchitecture is to keep the matrix unit busy”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B2213C-544E-2A47-BA64-E54B37769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155" y="1043842"/>
            <a:ext cx="5908410" cy="47703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6E93F2-01F1-E746-952B-8A65143AD3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30" t="82119" r="79724" b="532"/>
          <a:stretch/>
        </p:blipFill>
        <p:spPr>
          <a:xfrm>
            <a:off x="142880" y="3980492"/>
            <a:ext cx="2070931" cy="191365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2847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26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the </a:t>
            </a:r>
            <a:r>
              <a:rPr lang="en-US" dirty="0" err="1">
                <a:latin typeface="Garamond" panose="02020404030301010803" pitchFamily="18" charset="0"/>
              </a:rPr>
              <a:t>tpu</a:t>
            </a:r>
            <a:r>
              <a:rPr lang="en-US" dirty="0">
                <a:latin typeface="Garamond" panose="02020404030301010803" pitchFamily="18" charset="0"/>
              </a:rPr>
              <a:t> (</a:t>
            </a:r>
            <a:r>
              <a:rPr lang="en-US" dirty="0" err="1">
                <a:latin typeface="Garamond" panose="02020404030301010803" pitchFamily="18" charset="0"/>
              </a:rPr>
              <a:t>sata</a:t>
            </a:r>
            <a:r>
              <a:rPr lang="en-US" dirty="0">
                <a:latin typeface="Garamond" panose="02020404030301010803" pitchFamily="18" charset="0"/>
              </a:rPr>
              <a:t> disk size)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E03D7E-3DE1-4F43-8138-01A689C1F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150" y="1319406"/>
            <a:ext cx="6235700" cy="431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68903D-5E6E-8749-B1E8-39AF597F4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0" y="1192406"/>
            <a:ext cx="8128000" cy="4572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9ABB8C-09E4-9B44-A874-03E107D0D7F4}"/>
              </a:ext>
            </a:extLst>
          </p:cNvPr>
          <p:cNvSpPr/>
          <p:nvPr/>
        </p:nvSpPr>
        <p:spPr>
          <a:xfrm>
            <a:off x="-3074602" y="2644170"/>
            <a:ext cx="118300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pls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ignore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  <a:highlight>
                  <a:srgbClr val="000000"/>
                </a:highlight>
                <a:latin typeface="Helvetica" pitchFamily="2" charset="0"/>
              </a:rPr>
              <a:t>me</a:t>
            </a:r>
            <a:endParaRPr lang="en-US" sz="3200" dirty="0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9632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27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the </a:t>
            </a:r>
            <a:r>
              <a:rPr lang="en-US" dirty="0" err="1">
                <a:latin typeface="Garamond" panose="02020404030301010803" pitchFamily="18" charset="0"/>
              </a:rPr>
              <a:t>tpu</a:t>
            </a:r>
            <a:r>
              <a:rPr lang="en-US" dirty="0">
                <a:latin typeface="Garamond" panose="02020404030301010803" pitchFamily="18" charset="0"/>
              </a:rPr>
              <a:t> (</a:t>
            </a:r>
            <a:r>
              <a:rPr lang="en-US" dirty="0" err="1">
                <a:latin typeface="Garamond" panose="02020404030301010803" pitchFamily="18" charset="0"/>
              </a:rPr>
              <a:t>datapath</a:t>
            </a:r>
            <a:r>
              <a:rPr lang="en-US" dirty="0">
                <a:latin typeface="Garamond" panose="02020404030301010803" pitchFamily="18" charset="0"/>
              </a:rPr>
              <a:t>/instructions)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3D56F2-7028-7248-9DB2-7EB5AEFBEBDA}"/>
              </a:ext>
            </a:extLst>
          </p:cNvPr>
          <p:cNvSpPr txBox="1"/>
          <p:nvPr/>
        </p:nvSpPr>
        <p:spPr>
          <a:xfrm>
            <a:off x="184342" y="1660783"/>
            <a:ext cx="11823315" cy="483209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“</a:t>
            </a:r>
            <a:r>
              <a:rPr lang="en-US" sz="2800" dirty="0" err="1">
                <a:latin typeface="Helvetica" pitchFamily="2" charset="0"/>
              </a:rPr>
              <a:t>datapath</a:t>
            </a:r>
            <a:r>
              <a:rPr lang="en-US" sz="2800" dirty="0">
                <a:latin typeface="Helvetica" pitchFamily="2" charset="0"/>
              </a:rPr>
              <a:t> is nearly two thirds of the die” </a:t>
            </a:r>
            <a:br>
              <a:rPr lang="en-US" sz="2800" dirty="0">
                <a:latin typeface="Helvetica" pitchFamily="2" charset="0"/>
              </a:rPr>
            </a:br>
            <a:r>
              <a:rPr lang="en-US" sz="2800" dirty="0">
                <a:latin typeface="Helvetica" pitchFamily="2" charset="0"/>
              </a:rPr>
              <a:t>(buffer, </a:t>
            </a:r>
            <a:r>
              <a:rPr lang="en-US" sz="2800" dirty="0" err="1">
                <a:latin typeface="Helvetica" pitchFamily="2" charset="0"/>
              </a:rPr>
              <a:t>matmul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accum</a:t>
            </a:r>
            <a:r>
              <a:rPr lang="en-US" sz="2800" dirty="0">
                <a:latin typeface="Helvetica" pitchFamily="2" charset="0"/>
              </a:rPr>
              <a:t>)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instructions “sent over relatively slow </a:t>
            </a:r>
            <a:br>
              <a:rPr lang="en-US" sz="2800" dirty="0">
                <a:latin typeface="Helvetica" pitchFamily="2" charset="0"/>
              </a:rPr>
            </a:br>
            <a:r>
              <a:rPr lang="en-US" sz="2800" dirty="0" err="1">
                <a:latin typeface="Helvetica" pitchFamily="2" charset="0"/>
              </a:rPr>
              <a:t>pcie</a:t>
            </a:r>
            <a:r>
              <a:rPr lang="en-US" sz="2800" dirty="0">
                <a:latin typeface="Helvetica" pitchFamily="2" charset="0"/>
              </a:rPr>
              <a:t> bus”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 err="1">
                <a:latin typeface="Helvetica" pitchFamily="2" charset="0"/>
              </a:rPr>
              <a:t>cisc</a:t>
            </a:r>
            <a:r>
              <a:rPr lang="en-US" sz="2800" dirty="0">
                <a:latin typeface="Helvetica" pitchFamily="2" charset="0"/>
              </a:rPr>
              <a:t> (not </a:t>
            </a:r>
            <a:r>
              <a:rPr lang="en-US" sz="2800" dirty="0" err="1">
                <a:latin typeface="Helvetica" pitchFamily="2" charset="0"/>
              </a:rPr>
              <a:t>risc</a:t>
            </a:r>
            <a:r>
              <a:rPr lang="en-US" sz="2800" dirty="0">
                <a:latin typeface="Helvetica" pitchFamily="2" charset="0"/>
              </a:rPr>
              <a:t>) with “[at least] 10 to 20 clock cycles per instruction”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no clean pipeline diagrams available as  “</a:t>
            </a:r>
            <a:r>
              <a:rPr lang="en-US" sz="2800" dirty="0" err="1">
                <a:latin typeface="Helvetica" pitchFamily="2" charset="0"/>
              </a:rPr>
              <a:t>cisc</a:t>
            </a:r>
            <a:r>
              <a:rPr lang="en-US" sz="2800" dirty="0">
                <a:latin typeface="Helvetica" pitchFamily="2" charset="0"/>
              </a:rPr>
              <a:t> instructions can occupy a station for 1000s of clock cycles”</a:t>
            </a:r>
          </a:p>
          <a:p>
            <a:endParaRPr lang="en-US" sz="2800" dirty="0">
              <a:latin typeface="Helvetica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620B61-7526-4642-84B2-15B7B8DA1F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938"/>
          <a:stretch/>
        </p:blipFill>
        <p:spPr>
          <a:xfrm>
            <a:off x="6853238" y="952335"/>
            <a:ext cx="5062537" cy="298632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DCEA523-B249-1F41-8C80-56E46D51540E}"/>
              </a:ext>
            </a:extLst>
          </p:cNvPr>
          <p:cNvSpPr/>
          <p:nvPr/>
        </p:nvSpPr>
        <p:spPr>
          <a:xfrm>
            <a:off x="6095999" y="3276503"/>
            <a:ext cx="1384902" cy="707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002CD4-746E-0546-AEB9-EAEE38A81FEF}"/>
              </a:ext>
            </a:extLst>
          </p:cNvPr>
          <p:cNvSpPr/>
          <p:nvPr/>
        </p:nvSpPr>
        <p:spPr>
          <a:xfrm>
            <a:off x="11308963" y="3279249"/>
            <a:ext cx="723901" cy="740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72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28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the </a:t>
            </a:r>
            <a:r>
              <a:rPr lang="en-US" dirty="0" err="1">
                <a:latin typeface="Garamond" panose="02020404030301010803" pitchFamily="18" charset="0"/>
              </a:rPr>
              <a:t>tpu</a:t>
            </a:r>
            <a:r>
              <a:rPr lang="en-US" dirty="0">
                <a:latin typeface="Garamond" panose="02020404030301010803" pitchFamily="18" charset="0"/>
              </a:rPr>
              <a:t> (</a:t>
            </a:r>
            <a:r>
              <a:rPr lang="en-US" dirty="0" err="1">
                <a:latin typeface="Garamond" panose="02020404030301010803" pitchFamily="18" charset="0"/>
              </a:rPr>
              <a:t>datapath</a:t>
            </a:r>
            <a:r>
              <a:rPr lang="en-US" dirty="0">
                <a:latin typeface="Garamond" panose="02020404030301010803" pitchFamily="18" charset="0"/>
              </a:rPr>
              <a:t>/instructions)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3D56F2-7028-7248-9DB2-7EB5AEFBEBDA}"/>
              </a:ext>
            </a:extLst>
          </p:cNvPr>
          <p:cNvSpPr txBox="1"/>
          <p:nvPr/>
        </p:nvSpPr>
        <p:spPr>
          <a:xfrm>
            <a:off x="213735" y="1305467"/>
            <a:ext cx="5536815" cy="526297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“raw pipeline stall [occurs between layers]… before safely reading from the unified buffer”</a:t>
            </a:r>
          </a:p>
          <a:p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“256-element multiply-accumulate operation moves through the matrix as a diagonal </a:t>
            </a:r>
            <a:r>
              <a:rPr lang="en-US" sz="2400" dirty="0" err="1">
                <a:latin typeface="Helvetica" pitchFamily="2" charset="0"/>
              </a:rPr>
              <a:t>wavefront</a:t>
            </a:r>
            <a:r>
              <a:rPr lang="en-US" sz="2400" dirty="0">
                <a:latin typeface="Helvetica" pitchFamily="2" charset="0"/>
              </a:rPr>
              <a:t>”</a:t>
            </a:r>
          </a:p>
          <a:p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“control and data are </a:t>
            </a:r>
            <a:r>
              <a:rPr lang="en-US" sz="2400" b="1" dirty="0">
                <a:latin typeface="Helvetica" pitchFamily="2" charset="0"/>
              </a:rPr>
              <a:t>pipelined </a:t>
            </a:r>
          </a:p>
          <a:p>
            <a:r>
              <a:rPr lang="en-US" sz="2400" dirty="0">
                <a:latin typeface="Helvetica" pitchFamily="2" charset="0"/>
              </a:rPr>
              <a:t>to give the illusion that the 256 inputs are read at once… </a:t>
            </a:r>
          </a:p>
          <a:p>
            <a:r>
              <a:rPr lang="en-US" sz="2400" dirty="0">
                <a:latin typeface="Helvetica" pitchFamily="2" charset="0"/>
              </a:rPr>
              <a:t>[and that] they instantly update one location of each of 256 accumulators”</a:t>
            </a:r>
          </a:p>
          <a:p>
            <a:endParaRPr lang="en-US" sz="2400" dirty="0">
              <a:latin typeface="Helvetica" pitchFamily="2" charset="0"/>
            </a:endParaRP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800C72-A936-B44A-8D04-3EE4DABD15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8" b="1"/>
          <a:stretch/>
        </p:blipFill>
        <p:spPr>
          <a:xfrm>
            <a:off x="5779270" y="1295876"/>
            <a:ext cx="6197600" cy="481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0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29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the </a:t>
            </a:r>
            <a:r>
              <a:rPr lang="en-US" dirty="0" err="1">
                <a:latin typeface="Garamond" panose="02020404030301010803" pitchFamily="18" charset="0"/>
              </a:rPr>
              <a:t>tpu</a:t>
            </a:r>
            <a:r>
              <a:rPr lang="en-US" dirty="0">
                <a:latin typeface="Garamond" panose="02020404030301010803" pitchFamily="18" charset="0"/>
              </a:rPr>
              <a:t> (</a:t>
            </a:r>
            <a:r>
              <a:rPr lang="en-US" dirty="0" err="1">
                <a:latin typeface="Garamond" panose="02020404030301010803" pitchFamily="18" charset="0"/>
              </a:rPr>
              <a:t>datapath</a:t>
            </a:r>
            <a:r>
              <a:rPr lang="en-US" dirty="0">
                <a:latin typeface="Garamond" panose="02020404030301010803" pitchFamily="18" charset="0"/>
              </a:rPr>
              <a:t>/instructions)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3D56F2-7028-7248-9DB2-7EB5AEFBEBDA}"/>
              </a:ext>
            </a:extLst>
          </p:cNvPr>
          <p:cNvSpPr txBox="1"/>
          <p:nvPr/>
        </p:nvSpPr>
        <p:spPr>
          <a:xfrm>
            <a:off x="215130" y="1501129"/>
            <a:ext cx="5536815" cy="440120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“[weights] preloaded, &amp; take effect with the </a:t>
            </a:r>
            <a:r>
              <a:rPr lang="en-US" sz="2800" b="1" dirty="0">
                <a:latin typeface="Helvetica" pitchFamily="2" charset="0"/>
              </a:rPr>
              <a:t>advancing wave </a:t>
            </a:r>
            <a:r>
              <a:rPr lang="en-US" sz="2800" dirty="0">
                <a:latin typeface="Helvetica" pitchFamily="2" charset="0"/>
              </a:rPr>
              <a:t>alongside the first data of a new block”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“</a:t>
            </a:r>
            <a:r>
              <a:rPr lang="en-US" sz="2800" dirty="0"/>
              <a:t>software is </a:t>
            </a:r>
            <a:r>
              <a:rPr lang="en-US" sz="2800" b="1" dirty="0"/>
              <a:t>unaware </a:t>
            </a:r>
            <a:r>
              <a:rPr lang="en-US" sz="2800" dirty="0"/>
              <a:t>of the systolic nature of the matrix unit…. [but] it does worry about the latency of the unit”</a:t>
            </a:r>
            <a:endParaRPr lang="en-US" sz="2800" dirty="0">
              <a:latin typeface="Helvetica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9A2E92-70F0-6643-9FCC-85705A9E13FB}"/>
              </a:ext>
            </a:extLst>
          </p:cNvPr>
          <p:cNvSpPr/>
          <p:nvPr/>
        </p:nvSpPr>
        <p:spPr>
          <a:xfrm>
            <a:off x="5880870" y="5210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</a:rPr>
              <a:t>systolic matrix multiplication gif</a:t>
            </a:r>
          </a:p>
          <a:p>
            <a:pPr algn="r"/>
            <a:r>
              <a:rPr lang="en-US" sz="1400" dirty="0">
                <a:latin typeface="Helvetica" pitchFamily="2" charset="0"/>
                <a:hlinkClick r:id="rId3"/>
              </a:rPr>
              <a:t>https://cloud.google.com/blog/products/gcp/an-in-depth-look-at-googles-first-tensor-processing-unit-tpu</a:t>
            </a:r>
            <a:endParaRPr lang="en-US" sz="1400" dirty="0">
              <a:latin typeface="Helvetica" pitchFamily="2" charset="0"/>
            </a:endParaRP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0E55DA4D-2E93-594C-955D-B38806451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606" y="1922247"/>
            <a:ext cx="5776528" cy="317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E1435C-FFFA-324F-A3CB-C36221BF4551}"/>
              </a:ext>
            </a:extLst>
          </p:cNvPr>
          <p:cNvSpPr txBox="1"/>
          <p:nvPr/>
        </p:nvSpPr>
        <p:spPr>
          <a:xfrm>
            <a:off x="99646" y="2967335"/>
            <a:ext cx="1199270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tl;dr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131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30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the </a:t>
            </a:r>
            <a:r>
              <a:rPr lang="en-US" dirty="0" err="1">
                <a:latin typeface="Garamond" panose="02020404030301010803" pitchFamily="18" charset="0"/>
              </a:rPr>
              <a:t>tpu</a:t>
            </a:r>
            <a:r>
              <a:rPr lang="en-US" dirty="0">
                <a:latin typeface="Garamond" panose="02020404030301010803" pitchFamily="18" charset="0"/>
              </a:rPr>
              <a:t> (</a:t>
            </a:r>
            <a:r>
              <a:rPr lang="en-US" dirty="0" err="1">
                <a:latin typeface="Garamond" panose="02020404030301010803" pitchFamily="18" charset="0"/>
              </a:rPr>
              <a:t>datapath</a:t>
            </a:r>
            <a:r>
              <a:rPr lang="en-US" dirty="0">
                <a:latin typeface="Garamond" panose="02020404030301010803" pitchFamily="18" charset="0"/>
              </a:rPr>
              <a:t>/instructions)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3D56F2-7028-7248-9DB2-7EB5AEFBEBDA}"/>
              </a:ext>
            </a:extLst>
          </p:cNvPr>
          <p:cNvSpPr txBox="1"/>
          <p:nvPr/>
        </p:nvSpPr>
        <p:spPr>
          <a:xfrm>
            <a:off x="419100" y="1401117"/>
            <a:ext cx="11353800" cy="483209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5 main instructions: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 err="1">
                <a:latin typeface="Courier" pitchFamily="2" charset="0"/>
              </a:rPr>
              <a:t>i</a:t>
            </a:r>
            <a:r>
              <a:rPr lang="en-US" sz="2800" dirty="0">
                <a:latin typeface="Courier" pitchFamily="2" charset="0"/>
              </a:rPr>
              <a:t>. 	 </a:t>
            </a:r>
            <a:r>
              <a:rPr lang="en-US" sz="2800" dirty="0" err="1">
                <a:latin typeface="Courier" pitchFamily="2" charset="0"/>
              </a:rPr>
              <a:t>Read_Host_Memory</a:t>
            </a:r>
            <a:endParaRPr lang="en-US" sz="2800" dirty="0">
              <a:latin typeface="Courier" pitchFamily="2" charset="0"/>
            </a:endParaRPr>
          </a:p>
          <a:p>
            <a:endParaRPr lang="en-US" sz="2800" dirty="0">
              <a:latin typeface="Courier" pitchFamily="2" charset="0"/>
            </a:endParaRPr>
          </a:p>
          <a:p>
            <a:r>
              <a:rPr lang="en-US" sz="2800" dirty="0">
                <a:latin typeface="Courier" pitchFamily="2" charset="0"/>
              </a:rPr>
              <a:t>ii. 	 </a:t>
            </a:r>
            <a:r>
              <a:rPr lang="en-US" sz="2800" dirty="0" err="1">
                <a:latin typeface="Courier" pitchFamily="2" charset="0"/>
              </a:rPr>
              <a:t>Read_Weights</a:t>
            </a:r>
            <a:r>
              <a:rPr lang="en-US" sz="2800" dirty="0">
                <a:latin typeface="Courier" pitchFamily="2" charset="0"/>
              </a:rPr>
              <a:t> </a:t>
            </a:r>
          </a:p>
          <a:p>
            <a:endParaRPr lang="en-US" sz="2800" dirty="0">
              <a:latin typeface="Courier" pitchFamily="2" charset="0"/>
            </a:endParaRPr>
          </a:p>
          <a:p>
            <a:r>
              <a:rPr lang="en-US" sz="2800" dirty="0">
                <a:latin typeface="Courier" pitchFamily="2" charset="0"/>
              </a:rPr>
              <a:t>iii.	 </a:t>
            </a:r>
            <a:r>
              <a:rPr lang="en-US" sz="2800" dirty="0" err="1">
                <a:latin typeface="Courier" pitchFamily="2" charset="0"/>
              </a:rPr>
              <a:t>MatrixMultiply</a:t>
            </a:r>
            <a:r>
              <a:rPr lang="en-US" sz="2800" dirty="0">
                <a:latin typeface="Courier" pitchFamily="2" charset="0"/>
              </a:rPr>
              <a:t>/Convolve</a:t>
            </a:r>
          </a:p>
          <a:p>
            <a:endParaRPr lang="en-US" sz="2800" dirty="0">
              <a:latin typeface="Courier" pitchFamily="2" charset="0"/>
            </a:endParaRPr>
          </a:p>
          <a:p>
            <a:r>
              <a:rPr lang="en-US" sz="2800" dirty="0">
                <a:latin typeface="Courier" pitchFamily="2" charset="0"/>
              </a:rPr>
              <a:t>iv.	 Activate</a:t>
            </a:r>
          </a:p>
          <a:p>
            <a:endParaRPr lang="en-US" sz="2800" dirty="0">
              <a:latin typeface="Courier" pitchFamily="2" charset="0"/>
            </a:endParaRPr>
          </a:p>
          <a:p>
            <a:r>
              <a:rPr lang="en-US" sz="2800" dirty="0">
                <a:latin typeface="Courier" pitchFamily="2" charset="0"/>
              </a:rPr>
              <a:t>v. 	 </a:t>
            </a:r>
            <a:r>
              <a:rPr lang="en-US" sz="2800" dirty="0" err="1">
                <a:latin typeface="Courier" pitchFamily="2" charset="0"/>
              </a:rPr>
              <a:t>Write_Host_Memory</a:t>
            </a:r>
            <a:endParaRPr lang="en-US" sz="2800" dirty="0">
              <a:latin typeface="Courier" pitchFamily="2" charset="0"/>
            </a:endParaRPr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6BA291FA-1CDE-D143-8696-03BE2EB8DE20}"/>
              </a:ext>
            </a:extLst>
          </p:cNvPr>
          <p:cNvSpPr/>
          <p:nvPr/>
        </p:nvSpPr>
        <p:spPr>
          <a:xfrm>
            <a:off x="5769360" y="2111133"/>
            <a:ext cx="724309" cy="724309"/>
          </a:xfrm>
          <a:prstGeom prst="star5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582A4F4E-725F-B74B-A760-FFA25DE5D601}"/>
              </a:ext>
            </a:extLst>
          </p:cNvPr>
          <p:cNvSpPr/>
          <p:nvPr/>
        </p:nvSpPr>
        <p:spPr>
          <a:xfrm>
            <a:off x="5733845" y="5456883"/>
            <a:ext cx="724309" cy="724309"/>
          </a:xfrm>
          <a:prstGeom prst="star5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9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31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the </a:t>
            </a:r>
            <a:r>
              <a:rPr lang="en-US" dirty="0" err="1">
                <a:latin typeface="Garamond" panose="02020404030301010803" pitchFamily="18" charset="0"/>
              </a:rPr>
              <a:t>tpu</a:t>
            </a:r>
            <a:r>
              <a:rPr lang="en-US" dirty="0">
                <a:latin typeface="Garamond" panose="02020404030301010803" pitchFamily="18" charset="0"/>
              </a:rPr>
              <a:t> (lo-fi </a:t>
            </a:r>
            <a:r>
              <a:rPr lang="en-US" dirty="0" err="1">
                <a:latin typeface="Garamond" panose="02020404030301010803" pitchFamily="18" charset="0"/>
              </a:rPr>
              <a:t>af</a:t>
            </a:r>
            <a:r>
              <a:rPr lang="en-US" dirty="0"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77C8E-0EAB-F645-9B26-948770DA1ABD}"/>
              </a:ext>
            </a:extLst>
          </p:cNvPr>
          <p:cNvSpPr txBox="1"/>
          <p:nvPr/>
        </p:nvSpPr>
        <p:spPr>
          <a:xfrm>
            <a:off x="0" y="1372542"/>
            <a:ext cx="12192000" cy="101566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another unique feature of the </a:t>
            </a:r>
            <a:r>
              <a:rPr lang="en-US" sz="2800" dirty="0" err="1">
                <a:latin typeface="Helvetica" pitchFamily="2" charset="0"/>
              </a:rPr>
              <a:t>tpu</a:t>
            </a:r>
            <a:r>
              <a:rPr lang="en-US" sz="2800" dirty="0">
                <a:latin typeface="Helvetica" pitchFamily="2" charset="0"/>
              </a:rPr>
              <a:t> is its </a:t>
            </a:r>
          </a:p>
          <a:p>
            <a:pPr algn="ctr"/>
            <a:r>
              <a:rPr lang="en-US" sz="3200" i="1" dirty="0">
                <a:latin typeface="Helvetica" pitchFamily="2" charset="0"/>
              </a:rPr>
              <a:t>8-bit quantized floating point precision</a:t>
            </a:r>
          </a:p>
        </p:txBody>
      </p:sp>
      <p:pic>
        <p:nvPicPr>
          <p:cNvPr id="3" name="Picture 2" descr="A picture containing black, indoor, cat, small&#10;&#10;Description automatically generated">
            <a:extLst>
              <a:ext uri="{FF2B5EF4-FFF2-40B4-BE49-F238E27FC236}">
                <a16:creationId xmlns:a16="http://schemas.microsoft.com/office/drawing/2014/main" id="{A46BF882-B9B6-364B-8979-E03A8EA77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2580962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8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32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the </a:t>
            </a:r>
            <a:r>
              <a:rPr lang="en-US" dirty="0" err="1">
                <a:latin typeface="Garamond" panose="02020404030301010803" pitchFamily="18" charset="0"/>
              </a:rPr>
              <a:t>tpu</a:t>
            </a:r>
            <a:r>
              <a:rPr lang="en-US" dirty="0">
                <a:latin typeface="Garamond" panose="02020404030301010803" pitchFamily="18" charset="0"/>
              </a:rPr>
              <a:t> (lo-fi </a:t>
            </a:r>
            <a:r>
              <a:rPr lang="en-US" dirty="0" err="1">
                <a:latin typeface="Garamond" panose="02020404030301010803" pitchFamily="18" charset="0"/>
              </a:rPr>
              <a:t>af</a:t>
            </a:r>
            <a:r>
              <a:rPr lang="en-US" dirty="0"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77C8E-0EAB-F645-9B26-948770DA1ABD}"/>
              </a:ext>
            </a:extLst>
          </p:cNvPr>
          <p:cNvSpPr txBox="1"/>
          <p:nvPr/>
        </p:nvSpPr>
        <p:spPr>
          <a:xfrm>
            <a:off x="0" y="1372542"/>
            <a:ext cx="12192000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quantization = lossy math</a:t>
            </a:r>
            <a:endParaRPr lang="en-US" sz="3200" i="1" dirty="0">
              <a:latin typeface="Helvetica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775C5B-5DA5-4746-BA4C-11E47DF02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50" y="1861190"/>
            <a:ext cx="7150100" cy="36242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8F2317-4E0E-DA49-8E28-6CCF6D28E6CF}"/>
              </a:ext>
            </a:extLst>
          </p:cNvPr>
          <p:cNvSpPr txBox="1"/>
          <p:nvPr/>
        </p:nvSpPr>
        <p:spPr>
          <a:xfrm>
            <a:off x="4087812" y="5690912"/>
            <a:ext cx="12192000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is it a bad idea?</a:t>
            </a:r>
            <a:endParaRPr lang="en-US" sz="4400" i="1" dirty="0">
              <a:latin typeface="Helvetica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113D8E-19DC-7A47-A85A-7B6B38DA84BF}"/>
              </a:ext>
            </a:extLst>
          </p:cNvPr>
          <p:cNvSpPr/>
          <p:nvPr/>
        </p:nvSpPr>
        <p:spPr>
          <a:xfrm>
            <a:off x="3048000" y="53233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https://cloud.google.com/blog/products/gcp/an-in-depth-look-at-googles-first-tensor-processing-unit-tpu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8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33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the </a:t>
            </a:r>
            <a:r>
              <a:rPr lang="en-US" dirty="0" err="1">
                <a:latin typeface="Garamond" panose="02020404030301010803" pitchFamily="18" charset="0"/>
              </a:rPr>
              <a:t>tpu</a:t>
            </a:r>
            <a:r>
              <a:rPr lang="en-US" dirty="0">
                <a:latin typeface="Garamond" panose="02020404030301010803" pitchFamily="18" charset="0"/>
              </a:rPr>
              <a:t> (lo-fi </a:t>
            </a:r>
            <a:r>
              <a:rPr lang="en-US" dirty="0" err="1">
                <a:latin typeface="Garamond" panose="02020404030301010803" pitchFamily="18" charset="0"/>
              </a:rPr>
              <a:t>af</a:t>
            </a:r>
            <a:r>
              <a:rPr lang="en-US" dirty="0"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77C8E-0EAB-F645-9B26-948770DA1ABD}"/>
              </a:ext>
            </a:extLst>
          </p:cNvPr>
          <p:cNvSpPr txBox="1"/>
          <p:nvPr/>
        </p:nvSpPr>
        <p:spPr>
          <a:xfrm>
            <a:off x="92460" y="5653547"/>
            <a:ext cx="12192000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first, some software</a:t>
            </a:r>
            <a:endParaRPr lang="en-US" sz="3200" i="1" dirty="0"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A99B47-7E27-1F41-89AD-AD1190D01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262" y="1520561"/>
            <a:ext cx="7737476" cy="38168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27952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34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the </a:t>
            </a:r>
            <a:r>
              <a:rPr lang="en-US" dirty="0" err="1">
                <a:latin typeface="Garamond" panose="02020404030301010803" pitchFamily="18" charset="0"/>
              </a:rPr>
              <a:t>tpu</a:t>
            </a:r>
            <a:r>
              <a:rPr lang="en-US" dirty="0">
                <a:latin typeface="Garamond" panose="02020404030301010803" pitchFamily="18" charset="0"/>
              </a:rPr>
              <a:t> (lo-fi </a:t>
            </a:r>
            <a:r>
              <a:rPr lang="en-US" dirty="0" err="1">
                <a:latin typeface="Garamond" panose="02020404030301010803" pitchFamily="18" charset="0"/>
              </a:rPr>
              <a:t>af</a:t>
            </a:r>
            <a:r>
              <a:rPr lang="en-US" dirty="0"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77C8E-0EAB-F645-9B26-948770DA1ABD}"/>
              </a:ext>
            </a:extLst>
          </p:cNvPr>
          <p:cNvSpPr txBox="1"/>
          <p:nvPr/>
        </p:nvSpPr>
        <p:spPr>
          <a:xfrm>
            <a:off x="377053" y="1904671"/>
            <a:ext cx="12192000" cy="39703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batch norm stabilizes each layer’s output</a:t>
            </a:r>
            <a:br>
              <a:rPr lang="en-US" sz="2800" dirty="0">
                <a:latin typeface="Helvetica" pitchFamily="2" charset="0"/>
              </a:rPr>
            </a:br>
            <a:r>
              <a:rPr lang="en-US" sz="2800" dirty="0">
                <a:latin typeface="Helvetica" pitchFamily="2" charset="0"/>
              </a:rPr>
              <a:t>to smallish values</a:t>
            </a:r>
          </a:p>
          <a:p>
            <a:endParaRPr lang="en-US" sz="2800" i="1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when used, this means there is a low </a:t>
            </a:r>
            <a:br>
              <a:rPr lang="en-US" sz="2800" dirty="0">
                <a:latin typeface="Helvetica" pitchFamily="2" charset="0"/>
              </a:rPr>
            </a:br>
            <a:r>
              <a:rPr lang="en-US" sz="2800" dirty="0">
                <a:latin typeface="Helvetica" pitchFamily="2" charset="0"/>
              </a:rPr>
              <a:t>probability any one layer has ‘giant’ weights or</a:t>
            </a:r>
            <a:br>
              <a:rPr lang="en-US" sz="2800" dirty="0">
                <a:latin typeface="Helvetica" pitchFamily="2" charset="0"/>
              </a:rPr>
            </a:br>
            <a:r>
              <a:rPr lang="en-US" sz="2800" dirty="0">
                <a:latin typeface="Helvetica" pitchFamily="2" charset="0"/>
              </a:rPr>
              <a:t>gradients</a:t>
            </a:r>
            <a:br>
              <a:rPr lang="en-US" sz="2800" dirty="0">
                <a:latin typeface="Helvetica" pitchFamily="2" charset="0"/>
              </a:rPr>
            </a:br>
            <a:br>
              <a:rPr lang="en-US" sz="2800" dirty="0">
                <a:latin typeface="Helvetica" pitchFamily="2" charset="0"/>
              </a:rPr>
            </a:br>
            <a:r>
              <a:rPr lang="en-US" sz="2800" dirty="0">
                <a:latin typeface="Helvetica" pitchFamily="2" charset="0"/>
              </a:rPr>
              <a:t>this provides a genuine accuracy/training </a:t>
            </a:r>
            <a:br>
              <a:rPr lang="en-US" sz="2800" dirty="0">
                <a:latin typeface="Helvetica" pitchFamily="2" charset="0"/>
              </a:rPr>
            </a:br>
            <a:r>
              <a:rPr lang="en-US" sz="2800" dirty="0">
                <a:latin typeface="Helvetica" pitchFamily="2" charset="0"/>
              </a:rPr>
              <a:t>benefit </a:t>
            </a:r>
            <a:r>
              <a:rPr lang="en-US" sz="2800" b="1" dirty="0">
                <a:latin typeface="Helvetica" pitchFamily="2" charset="0"/>
              </a:rPr>
              <a:t>and</a:t>
            </a:r>
            <a:endParaRPr lang="en-US" sz="3200" dirty="0">
              <a:latin typeface="Helvetica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F8A732-62D3-0545-868F-81A7CB065F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63" b="14366"/>
          <a:stretch/>
        </p:blipFill>
        <p:spPr>
          <a:xfrm>
            <a:off x="7788660" y="0"/>
            <a:ext cx="4026287" cy="641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9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35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the </a:t>
            </a:r>
            <a:r>
              <a:rPr lang="en-US" dirty="0" err="1">
                <a:latin typeface="Garamond" panose="02020404030301010803" pitchFamily="18" charset="0"/>
              </a:rPr>
              <a:t>tpu</a:t>
            </a:r>
            <a:r>
              <a:rPr lang="en-US" dirty="0">
                <a:latin typeface="Garamond" panose="02020404030301010803" pitchFamily="18" charset="0"/>
              </a:rPr>
              <a:t> (lo-fi </a:t>
            </a:r>
            <a:r>
              <a:rPr lang="en-US" dirty="0" err="1">
                <a:latin typeface="Garamond" panose="02020404030301010803" pitchFamily="18" charset="0"/>
              </a:rPr>
              <a:t>af</a:t>
            </a:r>
            <a:r>
              <a:rPr lang="en-US" dirty="0"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77C8E-0EAB-F645-9B26-948770DA1ABD}"/>
              </a:ext>
            </a:extLst>
          </p:cNvPr>
          <p:cNvSpPr txBox="1"/>
          <p:nvPr/>
        </p:nvSpPr>
        <p:spPr>
          <a:xfrm>
            <a:off x="377053" y="1905506"/>
            <a:ext cx="12192000" cy="452431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200" dirty="0" err="1">
                <a:latin typeface="Helvetica" pitchFamily="2" charset="0"/>
              </a:rPr>
              <a:t>batchnorm</a:t>
            </a:r>
            <a:r>
              <a:rPr lang="en-US" sz="3200" dirty="0">
                <a:latin typeface="Helvetica" pitchFamily="2" charset="0"/>
              </a:rPr>
              <a:t> contracts the data </a:t>
            </a:r>
            <a:br>
              <a:rPr lang="en-US" sz="3200" dirty="0">
                <a:latin typeface="Helvetica" pitchFamily="2" charset="0"/>
              </a:rPr>
            </a:br>
            <a:r>
              <a:rPr lang="en-US" sz="3200" dirty="0">
                <a:latin typeface="Helvetica" pitchFamily="2" charset="0"/>
              </a:rPr>
              <a:t>back to zero</a:t>
            </a:r>
          </a:p>
          <a:p>
            <a:br>
              <a:rPr lang="en-US" sz="3200" dirty="0">
                <a:latin typeface="Helvetica" pitchFamily="2" charset="0"/>
              </a:rPr>
            </a:br>
            <a:r>
              <a:rPr lang="en-US" sz="3200" dirty="0">
                <a:latin typeface="Helvetica" pitchFamily="2" charset="0"/>
              </a:rPr>
              <a:t>meaning that quantized arithmetic can </a:t>
            </a:r>
            <a:br>
              <a:rPr lang="en-US" sz="3200" dirty="0">
                <a:latin typeface="Helvetica" pitchFamily="2" charset="0"/>
              </a:rPr>
            </a:br>
            <a:r>
              <a:rPr lang="en-US" sz="3200" dirty="0">
                <a:latin typeface="Helvetica" pitchFamily="2" charset="0"/>
              </a:rPr>
              <a:t>take place without large numbers</a:t>
            </a:r>
            <a:br>
              <a:rPr lang="en-US" sz="3200" dirty="0">
                <a:latin typeface="Helvetica" pitchFamily="2" charset="0"/>
              </a:rPr>
            </a:br>
            <a:endParaRPr lang="en-US" sz="3200" dirty="0">
              <a:latin typeface="Helvetica" pitchFamily="2" charset="0"/>
            </a:endParaRPr>
          </a:p>
          <a:p>
            <a:r>
              <a:rPr lang="en-US" sz="3200" dirty="0">
                <a:latin typeface="Helvetica" pitchFamily="2" charset="0"/>
              </a:rPr>
              <a:t>so the step size </a:t>
            </a:r>
            <a:r>
              <a:rPr lang="en-US" sz="3200" dirty="0" err="1">
                <a:latin typeface="Helvetica" pitchFamily="2" charset="0"/>
              </a:rPr>
              <a:t>δ</a:t>
            </a:r>
            <a:r>
              <a:rPr lang="en-US" sz="3200" dirty="0">
                <a:latin typeface="Helvetica" pitchFamily="2" charset="0"/>
              </a:rPr>
              <a:t> between </a:t>
            </a:r>
            <a:br>
              <a:rPr lang="en-US" sz="3200" dirty="0">
                <a:latin typeface="Helvetica" pitchFamily="2" charset="0"/>
              </a:rPr>
            </a:br>
            <a:r>
              <a:rPr lang="en-US" sz="3200" dirty="0">
                <a:latin typeface="Helvetica" pitchFamily="2" charset="0"/>
              </a:rPr>
              <a:t>two consecutive numbers </a:t>
            </a:r>
            <a:br>
              <a:rPr lang="en-US" sz="3200" dirty="0">
                <a:latin typeface="Helvetica" pitchFamily="2" charset="0"/>
              </a:rPr>
            </a:br>
            <a:r>
              <a:rPr lang="en-US" sz="3200" b="1" dirty="0">
                <a:latin typeface="Helvetica" pitchFamily="2" charset="0"/>
              </a:rPr>
              <a:t>can be small</a:t>
            </a:r>
            <a:r>
              <a:rPr lang="en-US" sz="3200" dirty="0">
                <a:latin typeface="Helvetica" pitchFamily="2" charset="0"/>
              </a:rPr>
              <a:t> (read &gt;&gt;&gt; little loss)</a:t>
            </a:r>
            <a:endParaRPr lang="en-US" sz="3200" b="1" dirty="0">
              <a:latin typeface="Helvetica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F8A732-62D3-0545-868F-81A7CB065F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63" b="14366"/>
          <a:stretch/>
        </p:blipFill>
        <p:spPr>
          <a:xfrm>
            <a:off x="7788660" y="0"/>
            <a:ext cx="4026287" cy="641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1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36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the </a:t>
            </a:r>
            <a:r>
              <a:rPr lang="en-US" dirty="0" err="1">
                <a:latin typeface="Garamond" panose="02020404030301010803" pitchFamily="18" charset="0"/>
              </a:rPr>
              <a:t>tpu</a:t>
            </a:r>
            <a:r>
              <a:rPr lang="en-US" dirty="0">
                <a:latin typeface="Garamond" panose="02020404030301010803" pitchFamily="18" charset="0"/>
              </a:rPr>
              <a:t> (lo-fi </a:t>
            </a:r>
            <a:r>
              <a:rPr lang="en-US" dirty="0" err="1">
                <a:latin typeface="Garamond" panose="02020404030301010803" pitchFamily="18" charset="0"/>
              </a:rPr>
              <a:t>af</a:t>
            </a:r>
            <a:r>
              <a:rPr lang="en-US" dirty="0">
                <a:latin typeface="Garamond" panose="02020404030301010803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B53479-FB4A-0E4A-ADD9-74BA030A7F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0" b="13257"/>
          <a:stretch/>
        </p:blipFill>
        <p:spPr>
          <a:xfrm>
            <a:off x="1548390" y="952335"/>
            <a:ext cx="8441940" cy="52657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2FC621-F7A0-714B-961A-75CD88AE51FA}"/>
              </a:ext>
            </a:extLst>
          </p:cNvPr>
          <p:cNvSpPr/>
          <p:nvPr/>
        </p:nvSpPr>
        <p:spPr>
          <a:xfrm>
            <a:off x="7443788" y="3171826"/>
            <a:ext cx="1104900" cy="271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9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37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performance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7F10C8-8D11-D140-BC76-AE47C61B4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" y="1615117"/>
            <a:ext cx="6053138" cy="4044854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2C7FB4-A811-394E-97B5-5A71CB231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178" y="1615117"/>
            <a:ext cx="5866362" cy="391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923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E1435C-FFFA-324F-A3CB-C36221BF4551}"/>
              </a:ext>
            </a:extLst>
          </p:cNvPr>
          <p:cNvSpPr txBox="1"/>
          <p:nvPr/>
        </p:nvSpPr>
        <p:spPr>
          <a:xfrm>
            <a:off x="99646" y="2967335"/>
            <a:ext cx="1199270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flaws &amp; future work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866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39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pic>
        <p:nvPicPr>
          <p:cNvPr id="3" name="Online Media 2" descr="OpenPOWER Summit US 2018: Google on Moving on From Moore's Law">
            <a:hlinkClick r:id="" action="ppaction://media"/>
            <a:extLst>
              <a:ext uri="{FF2B5EF4-FFF2-40B4-BE49-F238E27FC236}">
                <a16:creationId xmlns:a16="http://schemas.microsoft.com/office/drawing/2014/main" id="{184B7787-B1B9-1B41-A444-25C28A2786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95502" y="1615117"/>
            <a:ext cx="8000996" cy="450056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3656D7D-B7B6-E845-BE56-5AAFE2DBC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maire </a:t>
            </a:r>
            <a:r>
              <a:rPr lang="en-US" dirty="0" err="1">
                <a:latin typeface="Garamond" panose="02020404030301010803" pitchFamily="18" charset="0"/>
              </a:rPr>
              <a:t>mahony</a:t>
            </a:r>
            <a:br>
              <a:rPr lang="en-US" dirty="0">
                <a:latin typeface="Garamond" panose="02020404030301010803" pitchFamily="18" charset="0"/>
              </a:rPr>
            </a:br>
            <a:r>
              <a:rPr lang="en-US" sz="3600" dirty="0">
                <a:latin typeface="Garamond" panose="02020404030301010803" pitchFamily="18" charset="0"/>
              </a:rPr>
              <a:t>systems hardware engineer @ google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BC96D3-77F4-CB45-BB84-99D0BBBA9BD6}"/>
              </a:ext>
            </a:extLst>
          </p:cNvPr>
          <p:cNvSpPr/>
          <p:nvPr/>
        </p:nvSpPr>
        <p:spPr>
          <a:xfrm>
            <a:off x="4834885" y="6094967"/>
            <a:ext cx="2522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Garamond" panose="02020404030301010803" pitchFamily="18" charset="0"/>
              </a:rPr>
              <a:t>openpower</a:t>
            </a:r>
            <a:r>
              <a:rPr lang="en-US" dirty="0">
                <a:latin typeface="Garamond" panose="02020404030301010803" pitchFamily="18" charset="0"/>
              </a:rPr>
              <a:t> summit, 2018</a:t>
            </a:r>
            <a:endParaRPr lang="en-US" dirty="0"/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F191814A-0727-CB45-9A1F-31C222C21040}"/>
              </a:ext>
            </a:extLst>
          </p:cNvPr>
          <p:cNvSpPr/>
          <p:nvPr/>
        </p:nvSpPr>
        <p:spPr>
          <a:xfrm>
            <a:off x="10096498" y="1079407"/>
            <a:ext cx="724309" cy="724309"/>
          </a:xfrm>
          <a:prstGeom prst="star5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4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what is a </a:t>
            </a:r>
            <a:r>
              <a:rPr lang="en-US" dirty="0" err="1">
                <a:latin typeface="Garamond" panose="02020404030301010803" pitchFamily="18" charset="0"/>
              </a:rPr>
              <a:t>tpu</a:t>
            </a:r>
            <a:r>
              <a:rPr lang="en-US" dirty="0">
                <a:latin typeface="Garamond" panose="02020404030301010803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7E014-C23E-DE4D-A7F1-A158E2FCE475}"/>
              </a:ext>
            </a:extLst>
          </p:cNvPr>
          <p:cNvSpPr txBox="1"/>
          <p:nvPr/>
        </p:nvSpPr>
        <p:spPr>
          <a:xfrm>
            <a:off x="419100" y="1615117"/>
            <a:ext cx="11353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custom accelerator (</a:t>
            </a:r>
            <a:r>
              <a:rPr lang="en-US" sz="2800" dirty="0" err="1">
                <a:latin typeface="Helvetica" pitchFamily="2" charset="0"/>
              </a:rPr>
              <a:t>asic</a:t>
            </a:r>
            <a:r>
              <a:rPr lang="en-US" sz="2800" dirty="0">
                <a:latin typeface="Helvetica" pitchFamily="2" charset="0"/>
              </a:rPr>
              <a:t>) for matrix math (read deep neural networks)</a:t>
            </a:r>
          </a:p>
          <a:p>
            <a:endParaRPr lang="en-US" sz="2800" dirty="0">
              <a:latin typeface="Helvetica" pitchFamily="2" charset="0"/>
            </a:endParaRP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inspired by </a:t>
            </a:r>
            <a:r>
              <a:rPr lang="en-US" sz="2800" dirty="0" err="1">
                <a:latin typeface="Helvetica" pitchFamily="2" charset="0"/>
              </a:rPr>
              <a:t>gpus</a:t>
            </a:r>
            <a:r>
              <a:rPr lang="en-US" sz="2800" dirty="0">
                <a:latin typeface="Helvetica" pitchFamily="2" charset="0"/>
              </a:rPr>
              <a:t> but more similar to floating-point units</a:t>
            </a:r>
          </a:p>
          <a:p>
            <a:endParaRPr lang="en-US" sz="2800" i="1" dirty="0">
              <a:latin typeface="Helvetica" pitchFamily="2" charset="0"/>
            </a:endParaRPr>
          </a:p>
          <a:p>
            <a:endParaRPr lang="en-US" sz="2800" i="1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notably the </a:t>
            </a:r>
            <a:r>
              <a:rPr lang="en-US" sz="2800" i="1" dirty="0">
                <a:latin typeface="Helvetica" pitchFamily="2" charset="0"/>
              </a:rPr>
              <a:t>inference </a:t>
            </a:r>
            <a:r>
              <a:rPr lang="en-US" sz="2800" dirty="0">
                <a:latin typeface="Helvetica" pitchFamily="2" charset="0"/>
              </a:rPr>
              <a:t>setting uses </a:t>
            </a:r>
            <a:r>
              <a:rPr lang="en-US" sz="2800" b="1" dirty="0">
                <a:latin typeface="Helvetica" pitchFamily="2" charset="0"/>
              </a:rPr>
              <a:t>quantized </a:t>
            </a:r>
            <a:r>
              <a:rPr lang="en-US" sz="2800" dirty="0">
                <a:latin typeface="Helvetica" pitchFamily="2" charset="0"/>
              </a:rPr>
              <a:t>(8-bit) floating point arithmetic (first </a:t>
            </a:r>
            <a:r>
              <a:rPr lang="en-US" sz="2800" dirty="0" err="1">
                <a:latin typeface="Helvetica" pitchFamily="2" charset="0"/>
              </a:rPr>
              <a:t>tpu</a:t>
            </a:r>
            <a:r>
              <a:rPr lang="en-US" sz="2800" dirty="0">
                <a:latin typeface="Helvetica" pitchFamily="2" charset="0"/>
              </a:rPr>
              <a:t> just for inference)</a:t>
            </a:r>
          </a:p>
          <a:p>
            <a:endParaRPr lang="en-US" sz="2800" dirty="0">
              <a:latin typeface="Helvetica" pitchFamily="2" charset="0"/>
            </a:endParaRPr>
          </a:p>
          <a:p>
            <a:endParaRPr lang="en-US" sz="2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6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40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3656D7D-B7B6-E845-BE56-5AAFE2DBC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the edge</a:t>
            </a:r>
            <a:endParaRPr lang="en-US" sz="3600" dirty="0">
              <a:latin typeface="Garamond" panose="02020404030301010803" pitchFamily="18" charset="0"/>
            </a:endParaRPr>
          </a:p>
        </p:txBody>
      </p:sp>
      <p:pic>
        <p:nvPicPr>
          <p:cNvPr id="6" name="Online Media 5" descr="Experiences Building Edge TPU with Chisel">
            <a:hlinkClick r:id="" action="ppaction://media"/>
            <a:extLst>
              <a:ext uri="{FF2B5EF4-FFF2-40B4-BE49-F238E27FC236}">
                <a16:creationId xmlns:a16="http://schemas.microsoft.com/office/drawing/2014/main" id="{03AC90A1-14D6-FC45-BD6A-6D7C185E36A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38173" y="1375072"/>
            <a:ext cx="8115654" cy="456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4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5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50120-C812-0749-9AD1-11412D79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0" y="289554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what is a </a:t>
            </a:r>
            <a:r>
              <a:rPr lang="en-US" dirty="0" err="1">
                <a:latin typeface="Garamond" panose="02020404030301010803" pitchFamily="18" charset="0"/>
              </a:rPr>
              <a:t>tpu</a:t>
            </a:r>
            <a:r>
              <a:rPr lang="en-US" dirty="0">
                <a:latin typeface="Garamond" panose="02020404030301010803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7E014-C23E-DE4D-A7F1-A158E2FCE475}"/>
              </a:ext>
            </a:extLst>
          </p:cNvPr>
          <p:cNvSpPr txBox="1"/>
          <p:nvPr/>
        </p:nvSpPr>
        <p:spPr>
          <a:xfrm>
            <a:off x="419100" y="1615117"/>
            <a:ext cx="11353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most salient feature is 65,536 multiplier-accumulators (macs)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“The philosophy of the TPU microarchitecture is to keep the matrix unit [aka the macs] busy”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….spooky</a:t>
            </a:r>
          </a:p>
        </p:txBody>
      </p:sp>
      <p:pic>
        <p:nvPicPr>
          <p:cNvPr id="4" name="Picture 3" descr="A picture containing man, standing, holding, walking&#10;&#10;Description automatically generated">
            <a:extLst>
              <a:ext uri="{FF2B5EF4-FFF2-40B4-BE49-F238E27FC236}">
                <a16:creationId xmlns:a16="http://schemas.microsoft.com/office/drawing/2014/main" id="{6FE757EA-FD95-3349-B5F5-34DE96870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0" y="3524249"/>
            <a:ext cx="3475038" cy="259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9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E1435C-FFFA-324F-A3CB-C36221BF4551}"/>
              </a:ext>
            </a:extLst>
          </p:cNvPr>
          <p:cNvSpPr txBox="1"/>
          <p:nvPr/>
        </p:nvSpPr>
        <p:spPr>
          <a:xfrm>
            <a:off x="99646" y="2967335"/>
            <a:ext cx="1199270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authors/</a:t>
            </a: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misc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030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7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0F8CE7-3792-264B-8B42-61EF27656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1067"/>
            <a:ext cx="12192000" cy="53958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513939-38FE-6A45-A16F-88124C6DC53A}"/>
              </a:ext>
            </a:extLst>
          </p:cNvPr>
          <p:cNvSpPr/>
          <p:nvPr/>
        </p:nvSpPr>
        <p:spPr>
          <a:xfrm>
            <a:off x="6986589" y="2057400"/>
            <a:ext cx="1590675" cy="4286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52D9E4-2A25-1145-BC64-5C681B5BF503}"/>
              </a:ext>
            </a:extLst>
          </p:cNvPr>
          <p:cNvSpPr/>
          <p:nvPr/>
        </p:nvSpPr>
        <p:spPr>
          <a:xfrm>
            <a:off x="5653089" y="1402939"/>
            <a:ext cx="2047873" cy="4286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98D197-2FF0-F349-8062-97C05834C400}"/>
              </a:ext>
            </a:extLst>
          </p:cNvPr>
          <p:cNvSpPr/>
          <p:nvPr/>
        </p:nvSpPr>
        <p:spPr>
          <a:xfrm>
            <a:off x="7700962" y="1402938"/>
            <a:ext cx="2047873" cy="4286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8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CC5971-E132-6345-B92D-847966327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5620"/>
            <a:ext cx="12192000" cy="604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68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	       25 oct 2019	</a:t>
            </a:r>
            <a:fld id="{90527963-89C1-4E4A-850F-2B4E8AF3BD28}" type="slidenum">
              <a:rPr lang="en-US" sz="1400" smtClean="0"/>
              <a:pPr algn="ctr"/>
              <a:t>9</a:t>
            </a:fld>
            <a:r>
              <a:rPr lang="en-US" sz="1400" dirty="0"/>
              <a:t> / 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tpu</a:t>
            </a: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0F8CE7-3792-264B-8B42-61EF27656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1067"/>
            <a:ext cx="12192000" cy="53958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2988AF-8955-4246-AECC-C0274A839058}"/>
              </a:ext>
            </a:extLst>
          </p:cNvPr>
          <p:cNvSpPr/>
          <p:nvPr/>
        </p:nvSpPr>
        <p:spPr>
          <a:xfrm>
            <a:off x="214313" y="1385888"/>
            <a:ext cx="2286000" cy="4143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CD3A7F-5229-3D4D-B58B-323D64FE58F2}"/>
              </a:ext>
            </a:extLst>
          </p:cNvPr>
          <p:cNvSpPr/>
          <p:nvPr/>
        </p:nvSpPr>
        <p:spPr>
          <a:xfrm>
            <a:off x="1724025" y="1385887"/>
            <a:ext cx="2286000" cy="4143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AEF1B2-7DAA-D84D-8781-65A458CABAC9}"/>
              </a:ext>
            </a:extLst>
          </p:cNvPr>
          <p:cNvSpPr/>
          <p:nvPr/>
        </p:nvSpPr>
        <p:spPr>
          <a:xfrm>
            <a:off x="3448049" y="1385887"/>
            <a:ext cx="8529638" cy="4143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9AD96D-201C-2E47-878D-3870BAB2B9AA}"/>
              </a:ext>
            </a:extLst>
          </p:cNvPr>
          <p:cNvSpPr/>
          <p:nvPr/>
        </p:nvSpPr>
        <p:spPr>
          <a:xfrm>
            <a:off x="1666873" y="1723254"/>
            <a:ext cx="1862135" cy="4143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6D8792-9CC8-5744-A815-807C28B0E93C}"/>
              </a:ext>
            </a:extLst>
          </p:cNvPr>
          <p:cNvSpPr/>
          <p:nvPr/>
        </p:nvSpPr>
        <p:spPr>
          <a:xfrm>
            <a:off x="4891093" y="1723254"/>
            <a:ext cx="7086594" cy="38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DDDFC6-9E0E-6A4E-A3A6-2211786C492C}"/>
              </a:ext>
            </a:extLst>
          </p:cNvPr>
          <p:cNvSpPr/>
          <p:nvPr/>
        </p:nvSpPr>
        <p:spPr>
          <a:xfrm>
            <a:off x="742950" y="2089197"/>
            <a:ext cx="9129711" cy="38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1D354B-72DE-7C49-9C24-F621ADFFDC53}"/>
              </a:ext>
            </a:extLst>
          </p:cNvPr>
          <p:cNvSpPr/>
          <p:nvPr/>
        </p:nvSpPr>
        <p:spPr>
          <a:xfrm>
            <a:off x="2476494" y="2432093"/>
            <a:ext cx="9267831" cy="38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9C66C9-9D41-844B-A541-F9401CF79D2D}"/>
              </a:ext>
            </a:extLst>
          </p:cNvPr>
          <p:cNvSpPr/>
          <p:nvPr/>
        </p:nvSpPr>
        <p:spPr>
          <a:xfrm>
            <a:off x="257177" y="2774989"/>
            <a:ext cx="9267831" cy="38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41CF07-E03A-A64A-AFF4-82173D5CD0AE}"/>
              </a:ext>
            </a:extLst>
          </p:cNvPr>
          <p:cNvSpPr/>
          <p:nvPr/>
        </p:nvSpPr>
        <p:spPr>
          <a:xfrm>
            <a:off x="6972300" y="2769460"/>
            <a:ext cx="4962523" cy="38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003839-8CFB-E74B-86DE-2264CBA9E2DC}"/>
              </a:ext>
            </a:extLst>
          </p:cNvPr>
          <p:cNvSpPr/>
          <p:nvPr/>
        </p:nvSpPr>
        <p:spPr>
          <a:xfrm>
            <a:off x="185730" y="3112355"/>
            <a:ext cx="4962523" cy="38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16980D-6D30-A544-A65F-42B742A24A89}"/>
              </a:ext>
            </a:extLst>
          </p:cNvPr>
          <p:cNvSpPr/>
          <p:nvPr/>
        </p:nvSpPr>
        <p:spPr>
          <a:xfrm>
            <a:off x="4855369" y="3090216"/>
            <a:ext cx="7079454" cy="4166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3E2222-D516-C344-A659-B3C8625E58D7}"/>
              </a:ext>
            </a:extLst>
          </p:cNvPr>
          <p:cNvSpPr/>
          <p:nvPr/>
        </p:nvSpPr>
        <p:spPr>
          <a:xfrm>
            <a:off x="257177" y="3380725"/>
            <a:ext cx="1509722" cy="4285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7618A6-BA0B-ED42-8D9D-50C9ED59A5C6}"/>
              </a:ext>
            </a:extLst>
          </p:cNvPr>
          <p:cNvSpPr/>
          <p:nvPr/>
        </p:nvSpPr>
        <p:spPr>
          <a:xfrm>
            <a:off x="3186127" y="3360802"/>
            <a:ext cx="1654954" cy="440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9ED6BE-5059-2E43-AFAF-17D5FFE64E76}"/>
              </a:ext>
            </a:extLst>
          </p:cNvPr>
          <p:cNvSpPr/>
          <p:nvPr/>
        </p:nvSpPr>
        <p:spPr>
          <a:xfrm>
            <a:off x="6365091" y="3396712"/>
            <a:ext cx="5569732" cy="4046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55489D-096E-1D4D-AF0D-3E81BCC4C6B9}"/>
              </a:ext>
            </a:extLst>
          </p:cNvPr>
          <p:cNvSpPr/>
          <p:nvPr/>
        </p:nvSpPr>
        <p:spPr>
          <a:xfrm>
            <a:off x="4331475" y="3764950"/>
            <a:ext cx="7646212" cy="38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75C2BE8-FD18-3A4F-829A-3EB4687775D1}"/>
              </a:ext>
            </a:extLst>
          </p:cNvPr>
          <p:cNvSpPr/>
          <p:nvPr/>
        </p:nvSpPr>
        <p:spPr>
          <a:xfrm>
            <a:off x="1343025" y="4122053"/>
            <a:ext cx="10648950" cy="3452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7EFD34-9FF8-3C41-90F1-174DA84FC0E2}"/>
              </a:ext>
            </a:extLst>
          </p:cNvPr>
          <p:cNvSpPr/>
          <p:nvPr/>
        </p:nvSpPr>
        <p:spPr>
          <a:xfrm>
            <a:off x="185725" y="4417545"/>
            <a:ext cx="11791962" cy="38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D309D5-6863-3145-A7B0-335CBD51B1FE}"/>
              </a:ext>
            </a:extLst>
          </p:cNvPr>
          <p:cNvSpPr/>
          <p:nvPr/>
        </p:nvSpPr>
        <p:spPr>
          <a:xfrm>
            <a:off x="200013" y="4758967"/>
            <a:ext cx="3471875" cy="38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34CA80-56F6-1F4B-B240-04A59746F217}"/>
              </a:ext>
            </a:extLst>
          </p:cNvPr>
          <p:cNvSpPr/>
          <p:nvPr/>
        </p:nvSpPr>
        <p:spPr>
          <a:xfrm>
            <a:off x="5417335" y="4783487"/>
            <a:ext cx="6503199" cy="38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A0C2F5-591B-6544-970C-5BD87FB4924D}"/>
              </a:ext>
            </a:extLst>
          </p:cNvPr>
          <p:cNvSpPr/>
          <p:nvPr/>
        </p:nvSpPr>
        <p:spPr>
          <a:xfrm>
            <a:off x="931074" y="5119441"/>
            <a:ext cx="10456063" cy="38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6E9E100-8CE0-4B4E-B9CC-4B6D4343CB69}"/>
              </a:ext>
            </a:extLst>
          </p:cNvPr>
          <p:cNvSpPr/>
          <p:nvPr/>
        </p:nvSpPr>
        <p:spPr>
          <a:xfrm>
            <a:off x="4643437" y="5756389"/>
            <a:ext cx="1060844" cy="376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26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1732</TotalTime>
  <Words>1478</Words>
  <Application>Microsoft Macintosh PowerPoint</Application>
  <PresentationFormat>Widescreen</PresentationFormat>
  <Paragraphs>342</Paragraphs>
  <Slides>40</Slides>
  <Notes>40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Calibri Light</vt:lpstr>
      <vt:lpstr>Cambria</vt:lpstr>
      <vt:lpstr>Cambria Math</vt:lpstr>
      <vt:lpstr>Courier</vt:lpstr>
      <vt:lpstr>Garamond</vt:lpstr>
      <vt:lpstr>Helvetica</vt:lpstr>
      <vt:lpstr>Office Theme</vt:lpstr>
      <vt:lpstr>PowerPoint Presentation</vt:lpstr>
      <vt:lpstr>outline</vt:lpstr>
      <vt:lpstr>PowerPoint Presentation</vt:lpstr>
      <vt:lpstr>what is a tpu?</vt:lpstr>
      <vt:lpstr>what is a tpu?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implications of the uat</vt:lpstr>
      <vt:lpstr>applications of the uat</vt:lpstr>
      <vt:lpstr>implementations of the uat</vt:lpstr>
      <vt:lpstr>alternatives to the uat</vt:lpstr>
      <vt:lpstr>PowerPoint Presentation</vt:lpstr>
      <vt:lpstr>ramifications of the uat</vt:lpstr>
      <vt:lpstr>ramifications of the uat</vt:lpstr>
      <vt:lpstr>the future of the uat </vt:lpstr>
      <vt:lpstr>the future of the uat </vt:lpstr>
      <vt:lpstr>softening of the uat (not all doom and gloom)</vt:lpstr>
      <vt:lpstr>PowerPoint Presentation</vt:lpstr>
      <vt:lpstr>the tpu</vt:lpstr>
      <vt:lpstr>the tpu</vt:lpstr>
      <vt:lpstr>the tpu (actual floorplan)</vt:lpstr>
      <vt:lpstr>the tpu (sata disk size)</vt:lpstr>
      <vt:lpstr>the tpu (datapath/instructions)</vt:lpstr>
      <vt:lpstr>the tpu (datapath/instructions)</vt:lpstr>
      <vt:lpstr>the tpu (datapath/instructions)</vt:lpstr>
      <vt:lpstr>the tpu (datapath/instructions)</vt:lpstr>
      <vt:lpstr>the tpu (lo-fi af)</vt:lpstr>
      <vt:lpstr>the tpu (lo-fi af)</vt:lpstr>
      <vt:lpstr>the tpu (lo-fi af)</vt:lpstr>
      <vt:lpstr>the tpu (lo-fi af)</vt:lpstr>
      <vt:lpstr>the tpu (lo-fi af)</vt:lpstr>
      <vt:lpstr>the tpu (lo-fi af)</vt:lpstr>
      <vt:lpstr>performance</vt:lpstr>
      <vt:lpstr>PowerPoint Presentation</vt:lpstr>
      <vt:lpstr>maire mahony systems hardware engineer @ google</vt:lpstr>
      <vt:lpstr>the edge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Robson, Isaac S</dc:creator>
  <cp:lastModifiedBy>Robson, Isaac S</cp:lastModifiedBy>
  <cp:revision>124</cp:revision>
  <dcterms:created xsi:type="dcterms:W3CDTF">2019-10-29T01:30:28Z</dcterms:created>
  <dcterms:modified xsi:type="dcterms:W3CDTF">2019-10-30T18:58:20Z</dcterms:modified>
</cp:coreProperties>
</file>