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88" r:id="rId3"/>
    <p:sldId id="284" r:id="rId4"/>
    <p:sldId id="286" r:id="rId5"/>
    <p:sldId id="289" r:id="rId6"/>
    <p:sldId id="290" r:id="rId7"/>
    <p:sldId id="294" r:id="rId8"/>
    <p:sldId id="292" r:id="rId9"/>
    <p:sldId id="293" r:id="rId10"/>
    <p:sldId id="295" r:id="rId11"/>
    <p:sldId id="296" r:id="rId12"/>
    <p:sldId id="297" r:id="rId13"/>
    <p:sldId id="302" r:id="rId14"/>
    <p:sldId id="299" r:id="rId15"/>
    <p:sldId id="300" r:id="rId16"/>
    <p:sldId id="303" r:id="rId17"/>
    <p:sldId id="301" r:id="rId18"/>
    <p:sldId id="298" r:id="rId19"/>
    <p:sldId id="304" r:id="rId20"/>
    <p:sldId id="313" r:id="rId21"/>
    <p:sldId id="314" r:id="rId22"/>
    <p:sldId id="315" r:id="rId23"/>
    <p:sldId id="316" r:id="rId24"/>
    <p:sldId id="306" r:id="rId25"/>
    <p:sldId id="311" r:id="rId26"/>
    <p:sldId id="312" r:id="rId27"/>
    <p:sldId id="310" r:id="rId28"/>
    <p:sldId id="307" r:id="rId29"/>
    <p:sldId id="308" r:id="rId30"/>
    <p:sldId id="309" r:id="rId31"/>
    <p:sldId id="31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44"/>
    <p:restoredTop sz="94694"/>
  </p:normalViewPr>
  <p:slideViewPr>
    <p:cSldViewPr snapToGrid="0" snapToObjects="1">
      <p:cViewPr varScale="1">
        <p:scale>
          <a:sx n="125" d="100"/>
          <a:sy n="125" d="100"/>
        </p:scale>
        <p:origin x="1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4122E-2AA1-B24B-BA24-766A58DF65A3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E5778-7458-3945-81B2-3A2BBE433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6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54B16-60F2-D845-AD20-33D715B4F4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81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1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07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54B16-60F2-D845-AD20-33D715B4F4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29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36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17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68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64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11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54B16-60F2-D845-AD20-33D715B4F4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77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3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57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66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90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02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54B16-60F2-D845-AD20-33D715B4F4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078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797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28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841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492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33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054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815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54B16-60F2-D845-AD20-33D715B4F4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57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54B16-60F2-D845-AD20-33D715B4F4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46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38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98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57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54B16-60F2-D845-AD20-33D715B4F4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34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5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5CA29-722D-304C-83AF-B3308B16F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5958A9-0934-3F4E-9479-7B232444D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662D0-3CFB-2541-9349-7B341E47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0DFA-6F04-DA4A-B9E4-68B1AEE7DB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7A9C2-43C3-184E-9B87-E8AD8248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00D51-6567-3943-A9BC-7EE5821A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20D0-27E8-0749-8A5F-BFAAD2CC1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8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C5424-F6EE-224A-B1D5-761D5D76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5299C0-B28A-514A-A1C6-7A48C0AA3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A28DC-E997-624E-8369-0EA4E571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0DFA-6F04-DA4A-B9E4-68B1AEE7DB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3CC46-240C-0E4D-909F-9BC262D79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2A85B-1EB4-CD45-9293-E3F0BC44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20D0-27E8-0749-8A5F-BFAAD2CC1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0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466F2E-FA9F-D045-BDCE-88CF6FE4E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FACE0-1CA2-E044-B8BE-BBAD649A3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3D8E6-D12F-7D41-BA18-8E2C9B439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0DFA-6F04-DA4A-B9E4-68B1AEE7DB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5BA72-1EA8-7A49-9800-D6EE141FF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76C86-3018-2948-AD23-1B6526FE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20D0-27E8-0749-8A5F-BFAAD2CC1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4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1BE71-AFE5-7948-8E96-D91653018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60997-4974-3C42-B346-A34C60272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F58E9-FD36-9747-9A40-3858B30F9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0DFA-6F04-DA4A-B9E4-68B1AEE7DB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02204-E123-C04E-9D1E-0B511CEF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AEA0A-54D3-914E-8885-7DAE43275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20D0-27E8-0749-8A5F-BFAAD2CC1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FDDF4-3BAF-B042-A646-DE7B4267A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A8469-E755-5344-8C5F-3CE5A5E61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D5E8E-1E62-6242-A2D6-705D4A1B5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0DFA-6F04-DA4A-B9E4-68B1AEE7DB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50B91-9183-8445-AE27-8723833A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75E3F-BE57-BF4A-9728-F68612F4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20D0-27E8-0749-8A5F-BFAAD2CC1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4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29AD4-FBE7-AF4C-9641-C7A7C66CB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B5473-28AA-C44B-B8E7-95B7FDE3DF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BE13F-4E36-514D-BCA5-83E185E41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CDF9A-2FE0-FA4C-A09F-1112BF9AB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0DFA-6F04-DA4A-B9E4-68B1AEE7DB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CF615-A0CD-B944-AE11-A8BBD000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A8311-2821-1045-B8CC-714593F0B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20D0-27E8-0749-8A5F-BFAAD2CC1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3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389A-1844-934E-9DFC-656309415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426F2-F7C8-7B49-BD06-B44D3C32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BA8FC-2D1F-AE41-AD00-D22FA9C9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DFE593-A834-B94F-A837-BED3540BB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9DD7DE-F32A-9B40-8D81-D92CFE4AB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5DFF15-202F-2645-AD05-BC8F4E59A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0DFA-6F04-DA4A-B9E4-68B1AEE7DB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C02A5A-71F4-6C48-B13F-323767BE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88A4D0-E424-F244-926B-9A2572AE4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20D0-27E8-0749-8A5F-BFAAD2CC1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9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63C67-5CFE-AA46-B020-4C9D763B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1836A-4E75-834C-8632-4F92B33A0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0DFA-6F04-DA4A-B9E4-68B1AEE7DB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A8BBA-8C29-3440-A7F5-3557034D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DF60A-0055-5649-A9B6-F0BD3FDC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20D0-27E8-0749-8A5F-BFAAD2CC1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9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515593-675B-6A4C-81CF-647E080CC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0DFA-6F04-DA4A-B9E4-68B1AEE7DB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A15EEE-D584-4B4D-B8AF-9489E66E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26D9F-E9F1-734B-9062-1401F1E5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20D0-27E8-0749-8A5F-BFAAD2CC1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9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52F4C-5F63-8141-A729-A4D29900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C2510-2EFF-1740-9D6A-D6A6DA2FB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00F20-5CF2-2A43-AD0A-36745A2DF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AC817-F0CD-6D46-989D-B0125000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0DFA-6F04-DA4A-B9E4-68B1AEE7DB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31974-CB99-A849-B6F5-DD03C953A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C0684-1337-964C-AEC9-E970CB55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20D0-27E8-0749-8A5F-BFAAD2CC1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9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A6D5-D0E3-F546-A8BA-3C6D7553D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54F405-32E2-8C4C-B79A-788CF34CB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4B2A2-8AAF-A14E-A527-4A35A8A15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709F9-FE65-6F4D-9148-D2C757C7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0DFA-6F04-DA4A-B9E4-68B1AEE7DB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588AC-A98B-1848-A945-8B56ED9F8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311DD-F3F6-1B4A-B03F-5A776AF0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A20D0-27E8-0749-8A5F-BFAAD2CC1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6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CB8D0-B98F-9F46-88BC-E0CC5BAA8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2B0F2-B1FE-1547-87F2-AE97237C7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E8279-E82D-0845-B2C7-7CC1FB352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F0DFA-6F04-DA4A-B9E4-68B1AEE7DB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4A849-281A-6644-BC61-CDB55326B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60C90-CE7D-364D-B4E5-4C6C16388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A20D0-27E8-0749-8A5F-BFAAD2CC1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4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ortbenchmark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E1435C-FFFA-324F-A3CB-C36221BF4551}"/>
              </a:ext>
            </a:extLst>
          </p:cNvPr>
          <p:cNvSpPr txBox="1"/>
          <p:nvPr/>
        </p:nvSpPr>
        <p:spPr>
          <a:xfrm>
            <a:off x="105508" y="0"/>
            <a:ext cx="11992707" cy="67710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54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  <a:p>
            <a:endParaRPr lang="en-US" sz="54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5400" dirty="0">
                <a:latin typeface="Garamond" panose="02020404030301010803" pitchFamily="18" charset="0"/>
              </a:rPr>
              <a:t>the </a:t>
            </a:r>
            <a:r>
              <a:rPr lang="en-US" sz="5400" dirty="0" err="1">
                <a:latin typeface="Garamond" panose="02020404030301010803" pitchFamily="18" charset="0"/>
              </a:rPr>
              <a:t>mondrian</a:t>
            </a:r>
            <a:r>
              <a:rPr lang="en-US" sz="5400" dirty="0">
                <a:latin typeface="Garamond" panose="02020404030301010803" pitchFamily="18" charset="0"/>
              </a:rPr>
              <a:t> data engine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isaac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stier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robson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duke university</a:t>
            </a:r>
          </a:p>
          <a:p>
            <a:pPr algn="r"/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20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nov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229789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20 </a:t>
            </a:r>
            <a:r>
              <a:rPr lang="en-US" sz="1400" dirty="0" err="1"/>
              <a:t>nov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10</a:t>
            </a:fld>
            <a:r>
              <a:rPr lang="en-US" sz="1400" dirty="0"/>
              <a:t> / 31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/>
              <a:t>mondrian</a:t>
            </a:r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325563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spark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where they got the first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algos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 for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mondrian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 from </a:t>
            </a:r>
            <a:endParaRPr lang="en-US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C8341F-BEF2-4644-A5F7-37D329299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132" y="2189806"/>
            <a:ext cx="6464620" cy="319774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B6149A-5576-F94E-B6AD-7C5F22865169}"/>
              </a:ext>
            </a:extLst>
          </p:cNvPr>
          <p:cNvCxnSpPr>
            <a:cxnSpLocks/>
          </p:cNvCxnSpPr>
          <p:nvPr/>
        </p:nvCxnSpPr>
        <p:spPr>
          <a:xfrm flipH="1">
            <a:off x="8705289" y="3138616"/>
            <a:ext cx="47266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4881FAF-A787-5C4E-A138-7A6852965583}"/>
              </a:ext>
            </a:extLst>
          </p:cNvPr>
          <p:cNvSpPr/>
          <p:nvPr/>
        </p:nvSpPr>
        <p:spPr>
          <a:xfrm>
            <a:off x="9147577" y="2953950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itchFamily="2" charset="0"/>
              </a:rPr>
              <a:t>hashes, </a:t>
            </a:r>
            <a:r>
              <a:rPr lang="en-US" dirty="0" err="1">
                <a:latin typeface="Helvetica" pitchFamily="2" charset="0"/>
              </a:rPr>
              <a:t>concats</a:t>
            </a:r>
            <a:r>
              <a:rPr lang="en-US" dirty="0">
                <a:latin typeface="Helvetica" pitchFamily="2" charset="0"/>
              </a:rPr>
              <a:t>, and </a:t>
            </a:r>
            <a:r>
              <a:rPr lang="en-US" dirty="0" err="1">
                <a:latin typeface="Helvetica" pitchFamily="2" charset="0"/>
              </a:rPr>
              <a:t>foralls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B3AF2E-E75F-A44B-90C4-026C3BF73585}"/>
              </a:ext>
            </a:extLst>
          </p:cNvPr>
          <p:cNvCxnSpPr>
            <a:cxnSpLocks/>
          </p:cNvCxnSpPr>
          <p:nvPr/>
        </p:nvCxnSpPr>
        <p:spPr>
          <a:xfrm flipH="1">
            <a:off x="8735669" y="3818241"/>
            <a:ext cx="47266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EAC2719-08C0-BE49-AEE3-F373EA757E1B}"/>
              </a:ext>
            </a:extLst>
          </p:cNvPr>
          <p:cNvSpPr/>
          <p:nvPr/>
        </p:nvSpPr>
        <p:spPr>
          <a:xfrm>
            <a:off x="9177957" y="3633575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itchFamily="2" charset="0"/>
              </a:rPr>
              <a:t>hashes and reductions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D521ABF-18CB-7644-A1FD-FC60EFA653E5}"/>
              </a:ext>
            </a:extLst>
          </p:cNvPr>
          <p:cNvCxnSpPr>
            <a:cxnSpLocks/>
          </p:cNvCxnSpPr>
          <p:nvPr/>
        </p:nvCxnSpPr>
        <p:spPr>
          <a:xfrm flipH="1">
            <a:off x="8766049" y="4313200"/>
            <a:ext cx="47266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BBB8F34-E371-EE45-9914-130EA6B05E36}"/>
              </a:ext>
            </a:extLst>
          </p:cNvPr>
          <p:cNvSpPr/>
          <p:nvPr/>
        </p:nvSpPr>
        <p:spPr>
          <a:xfrm>
            <a:off x="9208337" y="4128534"/>
            <a:ext cx="2048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hash/lookup/merge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F4CA76-505B-7949-B719-B547AD332E52}"/>
              </a:ext>
            </a:extLst>
          </p:cNvPr>
          <p:cNvCxnSpPr>
            <a:cxnSpLocks/>
          </p:cNvCxnSpPr>
          <p:nvPr/>
        </p:nvCxnSpPr>
        <p:spPr>
          <a:xfrm flipH="1">
            <a:off x="8766049" y="4682531"/>
            <a:ext cx="47266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CB01F5B-AF77-4F4E-B676-0BB15161796C}"/>
              </a:ext>
            </a:extLst>
          </p:cNvPr>
          <p:cNvSpPr/>
          <p:nvPr/>
        </p:nvSpPr>
        <p:spPr>
          <a:xfrm>
            <a:off x="9208337" y="4497865"/>
            <a:ext cx="2042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pls see </a:t>
            </a:r>
            <a:r>
              <a:rPr lang="en-US" dirty="0" err="1"/>
              <a:t>compsci</a:t>
            </a:r>
            <a:r>
              <a:rPr lang="en-US" dirty="0"/>
              <a:t> 330</a:t>
            </a:r>
          </a:p>
        </p:txBody>
      </p:sp>
    </p:spTree>
    <p:extLst>
      <p:ext uri="{BB962C8B-B14F-4D97-AF65-F5344CB8AC3E}">
        <p14:creationId xmlns:p14="http://schemas.microsoft.com/office/powerpoint/2010/main" val="36236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20 </a:t>
            </a:r>
            <a:r>
              <a:rPr lang="en-US" sz="1400" dirty="0" err="1"/>
              <a:t>nov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11</a:t>
            </a:fld>
            <a:r>
              <a:rPr lang="en-US" sz="1400" dirty="0"/>
              <a:t> / 31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/>
              <a:t>mondrian</a:t>
            </a:r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325563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spark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separable into two phases: partitioning &amp; probing</a:t>
            </a:r>
            <a:endParaRPr lang="en-US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8D459-1F01-7548-9AC6-B4DAFF06F6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7737" y="2413239"/>
            <a:ext cx="9921240" cy="2208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1801FC-F428-F045-9F28-7D19C686D0B1}"/>
              </a:ext>
            </a:extLst>
          </p:cNvPr>
          <p:cNvSpPr/>
          <p:nvPr/>
        </p:nvSpPr>
        <p:spPr>
          <a:xfrm>
            <a:off x="3163329" y="2448566"/>
            <a:ext cx="452628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975041-BB48-6E49-9E46-C05FB103DBEA}"/>
              </a:ext>
            </a:extLst>
          </p:cNvPr>
          <p:cNvSpPr/>
          <p:nvPr/>
        </p:nvSpPr>
        <p:spPr>
          <a:xfrm>
            <a:off x="7635735" y="2448567"/>
            <a:ext cx="4386649" cy="1826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0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E1435C-FFFA-324F-A3CB-C36221BF4551}"/>
              </a:ext>
            </a:extLst>
          </p:cNvPr>
          <p:cNvSpPr txBox="1"/>
          <p:nvPr/>
        </p:nvSpPr>
        <p:spPr>
          <a:xfrm>
            <a:off x="99646" y="2967335"/>
            <a:ext cx="1199270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nmp</a:t>
            </a:r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&amp; mem access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789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20 </a:t>
            </a:r>
            <a:r>
              <a:rPr lang="en-US" sz="1400" dirty="0" err="1"/>
              <a:t>nov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13</a:t>
            </a:fld>
            <a:r>
              <a:rPr lang="en-US" sz="1400" dirty="0"/>
              <a:t> / 31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/>
              <a:t>mondrian</a:t>
            </a: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0C4705-9A0B-1842-90ED-74D161771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729" y="430171"/>
            <a:ext cx="9878541" cy="555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65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1960604-D773-1746-B810-2EB1635FA057}"/>
              </a:ext>
            </a:extLst>
          </p:cNvPr>
          <p:cNvSpPr txBox="1"/>
          <p:nvPr/>
        </p:nvSpPr>
        <p:spPr>
          <a:xfrm>
            <a:off x="419100" y="2090172"/>
            <a:ext cx="11353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2400" dirty="0" err="1">
                <a:latin typeface="Helvetica" pitchFamily="2" charset="0"/>
              </a:rPr>
              <a:t>cpu</a:t>
            </a:r>
            <a:r>
              <a:rPr lang="en-US" sz="2400" dirty="0">
                <a:latin typeface="Helvetica" pitchFamily="2" charset="0"/>
              </a:rPr>
              <a:t>-centric &lt;&gt; centralization</a:t>
            </a:r>
          </a:p>
          <a:p>
            <a:pPr marL="342900" indent="-342900">
              <a:buBlip>
                <a:blip r:embed="rId3"/>
              </a:buBlip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transfer “all data from the memory 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close to the processor”</a:t>
            </a:r>
          </a:p>
          <a:p>
            <a:pPr marL="342900" indent="-342900">
              <a:buBlip>
                <a:blip r:embed="rId3"/>
              </a:buBlip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several memory partitions typical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some might be closer (</a:t>
            </a:r>
            <a:r>
              <a:rPr lang="en-US" sz="2400" dirty="0" err="1">
                <a:latin typeface="Helvetica" pitchFamily="2" charset="0"/>
              </a:rPr>
              <a:t>numa</a:t>
            </a:r>
            <a:r>
              <a:rPr lang="en-US" sz="2400" dirty="0">
                <a:latin typeface="Helvetica" pitchFamily="2" charset="0"/>
              </a:rPr>
              <a:t>)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but all still </a:t>
            </a:r>
            <a:r>
              <a:rPr lang="en-US" sz="2400" b="1" dirty="0">
                <a:latin typeface="Helvetica" pitchFamily="2" charset="0"/>
              </a:rPr>
              <a:t>high access cost</a:t>
            </a:r>
          </a:p>
          <a:p>
            <a:pPr marL="800100" lvl="1" indent="-342900">
              <a:buBlip>
                <a:blip r:embed="rId3"/>
              </a:buBlip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/>
              <a:t>“rely on high locality &amp; reuse in their </a:t>
            </a:r>
            <a:br>
              <a:rPr lang="en-US" sz="2400" dirty="0"/>
            </a:br>
            <a:r>
              <a:rPr lang="en-US" sz="2400" dirty="0"/>
              <a:t>cache hierarchy for [efficiency]”</a:t>
            </a:r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3"/>
              </a:buBlip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3"/>
              </a:buBlip>
            </a:pPr>
            <a:endParaRPr lang="en-US" sz="2400" dirty="0"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20 </a:t>
            </a:r>
            <a:r>
              <a:rPr lang="en-US" sz="1400" dirty="0" err="1"/>
              <a:t>nov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14</a:t>
            </a:fld>
            <a:r>
              <a:rPr lang="en-US" sz="1400" dirty="0"/>
              <a:t> / 31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/>
              <a:t>mondrian</a:t>
            </a:r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325563"/>
          </a:xfrm>
        </p:spPr>
        <p:txBody>
          <a:bodyPr anchor="t">
            <a:normAutofit/>
          </a:bodyPr>
          <a:lstStyle/>
          <a:p>
            <a:r>
              <a:rPr lang="en-US" dirty="0" err="1">
                <a:latin typeface="Garamond" panose="02020404030301010803" pitchFamily="18" charset="0"/>
              </a:rPr>
              <a:t>nmp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vs.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cpu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-centric architectures</a:t>
            </a:r>
            <a:endParaRPr lang="en-US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21A317-C9BA-A94F-ABA2-3C62241A1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829" y="2258000"/>
            <a:ext cx="4645860" cy="29135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5080C1-BB3C-7843-B661-31533CA9C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573" y="5339332"/>
            <a:ext cx="5383427" cy="5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5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20 </a:t>
            </a:r>
            <a:r>
              <a:rPr lang="en-US" sz="1400" dirty="0" err="1"/>
              <a:t>nov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15</a:t>
            </a:fld>
            <a:r>
              <a:rPr lang="en-US" sz="1400" dirty="0"/>
              <a:t> / 31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/>
              <a:t>mondrian</a:t>
            </a:r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325563"/>
          </a:xfrm>
        </p:spPr>
        <p:txBody>
          <a:bodyPr anchor="t">
            <a:normAutofit/>
          </a:bodyPr>
          <a:lstStyle/>
          <a:p>
            <a:r>
              <a:rPr lang="en-US" dirty="0" err="1">
                <a:latin typeface="Garamond" panose="02020404030301010803" pitchFamily="18" charset="0"/>
              </a:rPr>
              <a:t>nmp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nmp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 style</a:t>
            </a:r>
            <a:endParaRPr lang="en-US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21ED27-3995-664D-A01E-C1702D434F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75254" y="2360142"/>
            <a:ext cx="4320325" cy="27389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A08D26-A55B-4742-B3E8-B3B734412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573" y="5339332"/>
            <a:ext cx="5383427" cy="5899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D71233-006C-8C49-BE74-80AEEF91FFDE}"/>
              </a:ext>
            </a:extLst>
          </p:cNvPr>
          <p:cNvSpPr txBox="1"/>
          <p:nvPr/>
        </p:nvSpPr>
        <p:spPr>
          <a:xfrm>
            <a:off x="419100" y="2090172"/>
            <a:ext cx="1135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5"/>
              </a:buBlip>
            </a:pPr>
            <a:r>
              <a:rPr lang="en-US" sz="2400" dirty="0" err="1">
                <a:latin typeface="Helvetica" pitchFamily="2" charset="0"/>
              </a:rPr>
              <a:t>nmp</a:t>
            </a:r>
            <a:r>
              <a:rPr lang="en-US" sz="2400" dirty="0">
                <a:latin typeface="Helvetica" pitchFamily="2" charset="0"/>
              </a:rPr>
              <a:t> still has several mem partitions</a:t>
            </a:r>
          </a:p>
          <a:p>
            <a:pPr marL="342900" indent="-342900">
              <a:buBlip>
                <a:blip r:embed="rId5"/>
              </a:buBlip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5"/>
              </a:buBlip>
            </a:pPr>
            <a:r>
              <a:rPr lang="en-US" sz="2400" dirty="0">
                <a:latin typeface="Helvetica" pitchFamily="2" charset="0"/>
              </a:rPr>
              <a:t>however, partition-localized compute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handles much of the work</a:t>
            </a:r>
          </a:p>
          <a:p>
            <a:pPr marL="342900" indent="-342900">
              <a:buBlip>
                <a:blip r:embed="rId5"/>
              </a:buBlip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5"/>
              </a:buBlip>
            </a:pPr>
            <a:r>
              <a:rPr lang="en-US" sz="2400" dirty="0">
                <a:latin typeface="Helvetica" pitchFamily="2" charset="0"/>
              </a:rPr>
              <a:t>unfortunately, gather/scatter still require 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a lot of non-local data</a:t>
            </a:r>
          </a:p>
          <a:p>
            <a:pPr marL="342900" indent="-342900">
              <a:buBlip>
                <a:blip r:embed="rId5"/>
              </a:buBlip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5"/>
              </a:buBlip>
            </a:pPr>
            <a:r>
              <a:rPr lang="en-US" sz="2400" dirty="0">
                <a:latin typeface="Helvetica" pitchFamily="2" charset="0"/>
              </a:rPr>
              <a:t>thus, during </a:t>
            </a:r>
            <a:r>
              <a:rPr lang="en-US" sz="2400" i="1" dirty="0">
                <a:latin typeface="Helvetica" pitchFamily="2" charset="0"/>
              </a:rPr>
              <a:t>partitioning</a:t>
            </a:r>
            <a:r>
              <a:rPr lang="en-US" sz="2400" dirty="0">
                <a:latin typeface="Helvetica" pitchFamily="2" charset="0"/>
              </a:rPr>
              <a:t>, data is shuffled 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across partition (black lines in right diagram)</a:t>
            </a:r>
          </a:p>
          <a:p>
            <a:pPr marL="342900" indent="-342900">
              <a:buBlip>
                <a:blip r:embed="rId5"/>
              </a:buBlip>
            </a:pPr>
            <a:endParaRPr lang="en-US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07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8D71233-006C-8C49-BE74-80AEEF91FFDE}"/>
              </a:ext>
            </a:extLst>
          </p:cNvPr>
          <p:cNvSpPr txBox="1"/>
          <p:nvPr/>
        </p:nvSpPr>
        <p:spPr>
          <a:xfrm>
            <a:off x="419100" y="1857948"/>
            <a:ext cx="1135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2400" dirty="0" err="1"/>
              <a:t>mondrian</a:t>
            </a:r>
            <a:r>
              <a:rPr lang="en-US" sz="2400" dirty="0"/>
              <a:t> relies on micron </a:t>
            </a:r>
            <a:r>
              <a:rPr lang="en-US" sz="2400" dirty="0" err="1"/>
              <a:t>hmc</a:t>
            </a:r>
            <a:r>
              <a:rPr lang="en-US" sz="2400" dirty="0"/>
              <a:t>, an </a:t>
            </a:r>
            <a:br>
              <a:rPr lang="en-US" sz="2400" dirty="0"/>
            </a:br>
            <a:r>
              <a:rPr lang="en-US" sz="2400" i="1" dirty="0" err="1"/>
              <a:t>incombatible</a:t>
            </a:r>
            <a:r>
              <a:rPr lang="en-US" sz="2400" i="1" dirty="0"/>
              <a:t> </a:t>
            </a:r>
            <a:r>
              <a:rPr lang="en-US" sz="2400" dirty="0"/>
              <a:t>competitor to 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sz="2400" dirty="0"/>
              <a:t>high-memory bandwidth (</a:t>
            </a:r>
            <a:r>
              <a:rPr lang="en-US" sz="2400" dirty="0" err="1"/>
              <a:t>hmb</a:t>
            </a:r>
            <a:r>
              <a:rPr lang="en-US" sz="2400" dirty="0"/>
              <a:t>)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sz="2400" dirty="0" err="1"/>
              <a:t>ddr</a:t>
            </a:r>
            <a:r>
              <a:rPr lang="en-US" sz="2400" dirty="0"/>
              <a:t>[n] (i.e. ddr4)</a:t>
            </a:r>
          </a:p>
          <a:p>
            <a:pPr marL="800100" lvl="1" indent="-342900">
              <a:buBlip>
                <a:blip r:embed="rId3"/>
              </a:buBlip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supports small cache-blocks et al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(8B to 256B)  </a:t>
            </a:r>
          </a:p>
          <a:p>
            <a:pPr marL="800100" lvl="1" indent="-342900">
              <a:buBlip>
                <a:blip r:embed="rId3"/>
              </a:buBlip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won lots of awards in 2011…. 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discontinued in 2018</a:t>
            </a:r>
          </a:p>
          <a:p>
            <a:pPr marL="342900" indent="-342900">
              <a:buBlip>
                <a:blip r:embed="rId3"/>
              </a:buBlip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micron now working on gddr6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20 </a:t>
            </a:r>
            <a:r>
              <a:rPr lang="en-US" sz="1400" dirty="0" err="1"/>
              <a:t>nov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16</a:t>
            </a:fld>
            <a:r>
              <a:rPr lang="en-US" sz="1400" dirty="0"/>
              <a:t> / 31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/>
              <a:t>mondrian</a:t>
            </a:r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325563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mem access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micron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hmc</a:t>
            </a:r>
            <a:endParaRPr lang="en-US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138685-E477-8244-BDC8-BF08B44E1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603" y="2090172"/>
            <a:ext cx="4223657" cy="30220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B93DF-DDEB-874A-B3EC-3C7BFFCDC0A1}"/>
              </a:ext>
            </a:extLst>
          </p:cNvPr>
          <p:cNvSpPr txBox="1"/>
          <p:nvPr/>
        </p:nvSpPr>
        <p:spPr>
          <a:xfrm>
            <a:off x="6212115" y="5428341"/>
            <a:ext cx="582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micron </a:t>
            </a:r>
            <a:r>
              <a:rPr lang="en-US" sz="2400" dirty="0" err="1"/>
              <a:t>hmc</a:t>
            </a:r>
            <a:r>
              <a:rPr lang="en-US" sz="2400" dirty="0"/>
              <a:t> promotional graphic</a:t>
            </a:r>
            <a:endParaRPr lang="en-US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8D71233-006C-8C49-BE74-80AEEF91FFDE}"/>
              </a:ext>
            </a:extLst>
          </p:cNvPr>
          <p:cNvSpPr txBox="1"/>
          <p:nvPr/>
        </p:nvSpPr>
        <p:spPr>
          <a:xfrm>
            <a:off x="419100" y="2003088"/>
            <a:ext cx="1135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2400" dirty="0"/>
              <a:t>“in general, maximizing dram’s efficiency… requires sequential accesses”</a:t>
            </a:r>
          </a:p>
          <a:p>
            <a:pPr marL="342900" indent="-342900">
              <a:buBlip>
                <a:blip r:embed="rId3"/>
              </a:buBlip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/>
              <a:t>“for ddr3, the row activation energy is 3× higher than the energy of transferring a cache block from/to the row buffer” [changes w/ block size]</a:t>
            </a:r>
          </a:p>
          <a:p>
            <a:pPr marL="342900" indent="-342900">
              <a:buBlip>
                <a:blip r:embed="rId3"/>
              </a:buBlip>
            </a:pPr>
            <a:endParaRPr lang="en-US" sz="2400" dirty="0"/>
          </a:p>
          <a:p>
            <a:pPr marL="342900" indent="-342900">
              <a:buBlip>
                <a:blip r:embed="rId3"/>
              </a:buBlip>
            </a:pPr>
            <a:r>
              <a:rPr lang="en-US" sz="2400" dirty="0"/>
              <a:t>“efficiency requires amortization of the row activation cost by leveraging row buffer locality“</a:t>
            </a:r>
          </a:p>
          <a:p>
            <a:pPr marL="342900" indent="-342900">
              <a:buBlip>
                <a:blip r:embed="rId3"/>
              </a:buBlip>
            </a:pPr>
            <a:endParaRPr lang="en-US" sz="2400" dirty="0"/>
          </a:p>
          <a:p>
            <a:pPr marL="342900" indent="-342900">
              <a:buBlip>
                <a:blip r:embed="rId3"/>
              </a:buBlip>
            </a:pPr>
            <a:r>
              <a:rPr lang="en-US" sz="2400" dirty="0"/>
              <a:t>to enable these speedups, </a:t>
            </a:r>
            <a:r>
              <a:rPr lang="en-US" sz="2400" dirty="0" err="1"/>
              <a:t>mondrian</a:t>
            </a:r>
            <a:r>
              <a:rPr lang="en-US" sz="2400" dirty="0"/>
              <a:t> focuses on coarse-grained data partitioning (permutability)</a:t>
            </a:r>
          </a:p>
          <a:p>
            <a:pPr marL="342900" indent="-342900">
              <a:buBlip>
                <a:blip r:embed="rId3"/>
              </a:buBlip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3"/>
              </a:buBlip>
            </a:pPr>
            <a:endParaRPr lang="en-US" sz="2400" dirty="0"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20 </a:t>
            </a:r>
            <a:r>
              <a:rPr lang="en-US" sz="1400" dirty="0" err="1"/>
              <a:t>nov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17</a:t>
            </a:fld>
            <a:r>
              <a:rPr lang="en-US" sz="1400" dirty="0"/>
              <a:t> / 31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/>
              <a:t>mondrian</a:t>
            </a:r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325563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mem access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author notes</a:t>
            </a:r>
            <a:endParaRPr lang="en-US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1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E1435C-FFFA-324F-A3CB-C36221BF4551}"/>
              </a:ext>
            </a:extLst>
          </p:cNvPr>
          <p:cNvSpPr txBox="1"/>
          <p:nvPr/>
        </p:nvSpPr>
        <p:spPr>
          <a:xfrm>
            <a:off x="99646" y="2967335"/>
            <a:ext cx="1199270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mondrian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2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8D71233-006C-8C49-BE74-80AEEF91FFDE}"/>
              </a:ext>
            </a:extLst>
          </p:cNvPr>
          <p:cNvSpPr txBox="1"/>
          <p:nvPr/>
        </p:nvSpPr>
        <p:spPr>
          <a:xfrm>
            <a:off x="419100" y="5388814"/>
            <a:ext cx="1135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shuffling ordered data across nodes results in out-of-order arrival issues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somewhat alleviated by multiple open dram rows (</a:t>
            </a:r>
            <a:r>
              <a:rPr lang="en-US" sz="2400" b="1" dirty="0">
                <a:latin typeface="Helvetica" pitchFamily="2" charset="0"/>
              </a:rPr>
              <a:t>not </a:t>
            </a:r>
            <a:r>
              <a:rPr lang="en-US" sz="2400" dirty="0">
                <a:latin typeface="Helvetica" pitchFamily="2" charset="0"/>
              </a:rPr>
              <a:t>scalable)</a:t>
            </a:r>
          </a:p>
          <a:p>
            <a:pPr marL="342900" indent="-342900">
              <a:buBlip>
                <a:blip r:embed="rId3"/>
              </a:buBlip>
            </a:pPr>
            <a:endParaRPr lang="en-US" sz="2400" dirty="0" err="1"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20 </a:t>
            </a:r>
            <a:r>
              <a:rPr lang="en-US" sz="1400" dirty="0" err="1"/>
              <a:t>nov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19</a:t>
            </a:fld>
            <a:r>
              <a:rPr lang="en-US" sz="1400" dirty="0"/>
              <a:t> / 31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/>
              <a:t>mondrian</a:t>
            </a:r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325563"/>
          </a:xfrm>
        </p:spPr>
        <p:txBody>
          <a:bodyPr anchor="t">
            <a:normAutofit/>
          </a:bodyPr>
          <a:lstStyle/>
          <a:p>
            <a:r>
              <a:rPr lang="en-US" dirty="0" err="1">
                <a:latin typeface="Garamond" panose="02020404030301010803" pitchFamily="18" charset="0"/>
              </a:rPr>
              <a:t>mondrian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data permutability</a:t>
            </a:r>
            <a:endParaRPr lang="en-US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DCB760-5AB4-D044-B3B5-9DBA46C38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630" y="1397402"/>
            <a:ext cx="10058740" cy="361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1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20 </a:t>
            </a:r>
            <a:r>
              <a:rPr lang="en-US" sz="1400" dirty="0" err="1"/>
              <a:t>nov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2</a:t>
            </a:fld>
            <a:r>
              <a:rPr lang="en-US" sz="1400" dirty="0"/>
              <a:t> / 31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/>
              <a:t>mondrian</a:t>
            </a:r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588673"/>
          </a:xfrm>
        </p:spPr>
        <p:txBody>
          <a:bodyPr anchor="t">
            <a:normAutofit fontScale="90000"/>
          </a:bodyPr>
          <a:lstStyle/>
          <a:p>
            <a:r>
              <a:rPr lang="en-US" sz="4900" dirty="0">
                <a:latin typeface="Garamond" panose="02020404030301010803" pitchFamily="18" charset="0"/>
              </a:rPr>
              <a:t>the </a:t>
            </a:r>
            <a:r>
              <a:rPr lang="en-US" sz="4900" dirty="0" err="1">
                <a:latin typeface="Garamond" panose="02020404030301010803" pitchFamily="18" charset="0"/>
              </a:rPr>
              <a:t>mondrian</a:t>
            </a:r>
            <a:r>
              <a:rPr lang="en-US" sz="4900" dirty="0">
                <a:latin typeface="Garamond" panose="02020404030301010803" pitchFamily="18" charset="0"/>
              </a:rPr>
              <a:t> computer</a:t>
            </a:r>
            <a:br>
              <a:rPr lang="en-US" sz="4900" dirty="0">
                <a:latin typeface="Garamond" panose="02020404030301010803" pitchFamily="18" charset="0"/>
              </a:rPr>
            </a:br>
            <a:r>
              <a:rPr lang="en-US" sz="31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inspired by </a:t>
            </a:r>
            <a:r>
              <a:rPr lang="en-US" sz="3100" dirty="0" err="1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dutch</a:t>
            </a:r>
            <a:r>
              <a:rPr lang="en-US" sz="31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 artist </a:t>
            </a:r>
            <a:r>
              <a:rPr lang="en-US" sz="3100" dirty="0" err="1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piet</a:t>
            </a:r>
            <a:r>
              <a:rPr lang="en-US" sz="31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100" dirty="0" err="1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mondrian</a:t>
            </a:r>
            <a:br>
              <a:rPr lang="en-US" sz="40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</a:br>
            <a:endParaRPr lang="en-US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C55661-2AB8-114B-A3C1-086AE6F5C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612" y="1608262"/>
            <a:ext cx="3492776" cy="465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37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8D71233-006C-8C49-BE74-80AEEF91FFDE}"/>
              </a:ext>
            </a:extLst>
          </p:cNvPr>
          <p:cNvSpPr txBox="1"/>
          <p:nvPr/>
        </p:nvSpPr>
        <p:spPr>
          <a:xfrm>
            <a:off x="419100" y="1861860"/>
            <a:ext cx="1135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2400" dirty="0" err="1">
                <a:latin typeface="Helvetica" pitchFamily="2" charset="0"/>
              </a:rPr>
              <a:t>mondrian</a:t>
            </a:r>
            <a:r>
              <a:rPr lang="en-US" sz="2400" dirty="0">
                <a:latin typeface="Helvetica" pitchFamily="2" charset="0"/>
              </a:rPr>
              <a:t> thus exploits </a:t>
            </a:r>
            <a:r>
              <a:rPr lang="en-US" sz="2400" i="1" dirty="0">
                <a:latin typeface="Helvetica" pitchFamily="2" charset="0"/>
              </a:rPr>
              <a:t>commutativity </a:t>
            </a:r>
            <a:r>
              <a:rPr lang="en-US" sz="2400" dirty="0">
                <a:latin typeface="Helvetica" pitchFamily="2" charset="0"/>
              </a:rPr>
              <a:t>of many low-level data operators</a:t>
            </a:r>
          </a:p>
          <a:p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during partitioning phase, simply dumps data to coarse-grained hash bucket</a:t>
            </a:r>
          </a:p>
          <a:p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this requires 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enforcing software accesses these buckets sequentially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lots of sorting (done via streaming </a:t>
            </a:r>
            <a:r>
              <a:rPr lang="en-US" sz="2400" dirty="0" err="1">
                <a:latin typeface="Helvetica" pitchFamily="2" charset="0"/>
              </a:rPr>
              <a:t>mergesort</a:t>
            </a:r>
            <a:r>
              <a:rPr lang="en-US" sz="2400" dirty="0">
                <a:latin typeface="Helvetica" pitchFamily="2" charset="0"/>
              </a:rPr>
              <a:t>)</a:t>
            </a:r>
          </a:p>
          <a:p>
            <a:pPr marL="800100" lvl="1" indent="-342900">
              <a:buBlip>
                <a:blip r:embed="rId3"/>
              </a:buBlip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additionally, this prohibits </a:t>
            </a:r>
            <a:r>
              <a:rPr lang="en-US" sz="2400" i="1" dirty="0" err="1">
                <a:latin typeface="Helvetica" pitchFamily="2" charset="0"/>
              </a:rPr>
              <a:t>skewn</a:t>
            </a:r>
            <a:r>
              <a:rPr lang="en-US" sz="2400" dirty="0">
                <a:latin typeface="Helvetica" pitchFamily="2" charset="0"/>
              </a:rPr>
              <a:t> datasets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leave this to future work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requires uniform distribution &lt;&gt; likely a big problem with adoption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20 </a:t>
            </a:r>
            <a:r>
              <a:rPr lang="en-US" sz="1400" dirty="0" err="1"/>
              <a:t>nov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20</a:t>
            </a:fld>
            <a:r>
              <a:rPr lang="en-US" sz="1400" dirty="0"/>
              <a:t> / 31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/>
              <a:t>mondrian</a:t>
            </a:r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325563"/>
          </a:xfrm>
        </p:spPr>
        <p:txBody>
          <a:bodyPr anchor="t">
            <a:normAutofit/>
          </a:bodyPr>
          <a:lstStyle/>
          <a:p>
            <a:r>
              <a:rPr lang="en-US" dirty="0" err="1">
                <a:latin typeface="Garamond" panose="02020404030301010803" pitchFamily="18" charset="0"/>
              </a:rPr>
              <a:t>mondrian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data permutability</a:t>
            </a:r>
            <a:endParaRPr lang="en-US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6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8D71233-006C-8C49-BE74-80AEEF91FFDE}"/>
              </a:ext>
            </a:extLst>
          </p:cNvPr>
          <p:cNvSpPr txBox="1"/>
          <p:nvPr/>
        </p:nvSpPr>
        <p:spPr>
          <a:xfrm>
            <a:off x="419100" y="1542547"/>
            <a:ext cx="1135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 err="1">
                <a:latin typeface="Helvetica" pitchFamily="2" charset="0"/>
              </a:rPr>
              <a:t>mondrian</a:t>
            </a:r>
            <a:r>
              <a:rPr lang="en-US" sz="2400" dirty="0">
                <a:latin typeface="Helvetica" pitchFamily="2" charset="0"/>
              </a:rPr>
              <a:t> uses 8B/8B key/value tuples</a:t>
            </a:r>
          </a:p>
          <a:p>
            <a:pPr marL="342900" indent="-342900">
              <a:buBlip>
                <a:blip r:embed="rId3"/>
              </a:buBlip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estimate “streams of 16B tuples” sortable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via an 8-tuple-wide SIMD unit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to hit the the 8GB/s per-vault memory bandwidth </a:t>
            </a:r>
          </a:p>
          <a:p>
            <a:pPr marL="800100" lvl="1" indent="-342900">
              <a:buBlip>
                <a:blip r:embed="rId3"/>
              </a:buBlip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also improve </a:t>
            </a:r>
            <a:r>
              <a:rPr lang="en-US" sz="2400" dirty="0" err="1">
                <a:latin typeface="Helvetica" pitchFamily="2" charset="0"/>
              </a:rPr>
              <a:t>mergesort</a:t>
            </a:r>
            <a:r>
              <a:rPr lang="en-US" sz="2400" dirty="0">
                <a:latin typeface="Helvetica" pitchFamily="2" charset="0"/>
              </a:rPr>
              <a:t> “with an initial </a:t>
            </a:r>
            <a:r>
              <a:rPr lang="en-US" sz="2400" dirty="0" err="1">
                <a:latin typeface="Helvetica" pitchFamily="2" charset="0"/>
              </a:rPr>
              <a:t>bitonic</a:t>
            </a:r>
            <a:r>
              <a:rPr lang="en-US" sz="2400" dirty="0">
                <a:latin typeface="Helvetica" pitchFamily="2" charset="0"/>
              </a:rPr>
              <a:t> sort pass” in </a:t>
            </a:r>
            <a:r>
              <a:rPr lang="en-US" sz="2400" dirty="0" err="1">
                <a:latin typeface="Helvetica" pitchFamily="2" charset="0"/>
              </a:rPr>
              <a:t>simd</a:t>
            </a:r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3"/>
              </a:buBlip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pick the arm cortex-35 to as primary worker 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flexible configuration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supports more efficient fixed-point logic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20 </a:t>
            </a:r>
            <a:r>
              <a:rPr lang="en-US" sz="1400" dirty="0" err="1"/>
              <a:t>nov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21</a:t>
            </a:fld>
            <a:r>
              <a:rPr lang="en-US" sz="1400" dirty="0"/>
              <a:t> / 31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/>
              <a:t>mondrian</a:t>
            </a:r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325563"/>
          </a:xfrm>
        </p:spPr>
        <p:txBody>
          <a:bodyPr anchor="t">
            <a:normAutofit/>
          </a:bodyPr>
          <a:lstStyle/>
          <a:p>
            <a:r>
              <a:rPr lang="en-US" dirty="0" err="1">
                <a:latin typeface="Garamond" panose="02020404030301010803" pitchFamily="18" charset="0"/>
              </a:rPr>
              <a:t>mondrian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sorting</a:t>
            </a:r>
            <a:endParaRPr lang="en-US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5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20 </a:t>
            </a:r>
            <a:r>
              <a:rPr lang="en-US" sz="1400" dirty="0" err="1"/>
              <a:t>nov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22</a:t>
            </a:fld>
            <a:r>
              <a:rPr lang="en-US" sz="1400" dirty="0"/>
              <a:t> / 31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/>
              <a:t>mondrian</a:t>
            </a:r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325563"/>
          </a:xfrm>
        </p:spPr>
        <p:txBody>
          <a:bodyPr anchor="t">
            <a:normAutofit/>
          </a:bodyPr>
          <a:lstStyle/>
          <a:p>
            <a:r>
              <a:rPr lang="en-US" dirty="0" err="1">
                <a:latin typeface="Garamond" panose="02020404030301010803" pitchFamily="18" charset="0"/>
              </a:rPr>
              <a:t>mondrian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diagrams</a:t>
            </a:r>
            <a:endParaRPr lang="en-US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A92EB7-D445-4C42-AB0A-1A6170000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880" y="158925"/>
            <a:ext cx="2708660" cy="19380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5928F4-911C-F546-921C-8BAB763AD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437" y="1383546"/>
            <a:ext cx="7093126" cy="44846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E7FFF7-2EB6-964B-8C2D-013B0F8EF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730" y="5882701"/>
            <a:ext cx="5906339" cy="58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8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20 </a:t>
            </a:r>
            <a:r>
              <a:rPr lang="en-US" sz="1400" dirty="0" err="1"/>
              <a:t>nov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23</a:t>
            </a:fld>
            <a:r>
              <a:rPr lang="en-US" sz="1400" dirty="0"/>
              <a:t> / 31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/>
              <a:t>mondrian</a:t>
            </a:r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325563"/>
          </a:xfrm>
        </p:spPr>
        <p:txBody>
          <a:bodyPr anchor="t">
            <a:normAutofit/>
          </a:bodyPr>
          <a:lstStyle/>
          <a:p>
            <a:r>
              <a:rPr lang="en-US" dirty="0" err="1">
                <a:latin typeface="Garamond" panose="02020404030301010803" pitchFamily="18" charset="0"/>
              </a:rPr>
              <a:t>mondrian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diagrams</a:t>
            </a:r>
            <a:endParaRPr lang="en-US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A92EB7-D445-4C42-AB0A-1A61700000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390880" y="271200"/>
            <a:ext cx="2708660" cy="17135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5928F4-911C-F546-921C-8BAB763ADC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670020" y="1383546"/>
            <a:ext cx="6782417" cy="46108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E7FFF7-2EB6-964B-8C2D-013B0F8EF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730" y="5882701"/>
            <a:ext cx="5906339" cy="58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7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E1435C-FFFA-324F-A3CB-C36221BF4551}"/>
              </a:ext>
            </a:extLst>
          </p:cNvPr>
          <p:cNvSpPr txBox="1"/>
          <p:nvPr/>
        </p:nvSpPr>
        <p:spPr>
          <a:xfrm>
            <a:off x="99646" y="2967335"/>
            <a:ext cx="1199270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performance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16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20 </a:t>
            </a:r>
            <a:r>
              <a:rPr lang="en-US" sz="1400" dirty="0" err="1"/>
              <a:t>nov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25</a:t>
            </a:fld>
            <a:r>
              <a:rPr lang="en-US" sz="1400" dirty="0"/>
              <a:t> / 31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/>
              <a:t>mondrian</a:t>
            </a:r>
            <a:endParaRPr lang="en-US" sz="1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DF41A0-AADB-B94C-988C-AE355616FE2E}"/>
              </a:ext>
            </a:extLst>
          </p:cNvPr>
          <p:cNvSpPr txBox="1">
            <a:spLocks/>
          </p:cNvSpPr>
          <p:nvPr/>
        </p:nvSpPr>
        <p:spPr>
          <a:xfrm>
            <a:off x="92460" y="289554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aramond" panose="02020404030301010803" pitchFamily="18" charset="0"/>
              </a:rPr>
              <a:t>performance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interesting paragraph</a:t>
            </a:r>
            <a:endParaRPr lang="en-US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1C6A15-76B5-7849-9DB7-C437BA5836DD}"/>
              </a:ext>
            </a:extLst>
          </p:cNvPr>
          <p:cNvSpPr/>
          <p:nvPr/>
        </p:nvSpPr>
        <p:spPr>
          <a:xfrm>
            <a:off x="1973943" y="1967061"/>
            <a:ext cx="82441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for group by and join:</a:t>
            </a:r>
          </a:p>
          <a:p>
            <a:endParaRPr lang="en-US" sz="2400" dirty="0">
              <a:latin typeface="Helvetica" pitchFamily="2" charset="0"/>
            </a:endParaRPr>
          </a:p>
          <a:p>
            <a:pPr algn="ctr"/>
            <a:r>
              <a:rPr lang="en-US" sz="2800" dirty="0" err="1">
                <a:latin typeface="Helvetica" pitchFamily="2" charset="0"/>
              </a:rPr>
              <a:t>nmp</a:t>
            </a:r>
            <a:r>
              <a:rPr lang="en-US" sz="2800" dirty="0">
                <a:latin typeface="Helvetica" pitchFamily="2" charset="0"/>
              </a:rPr>
              <a:t>-rand &gt; </a:t>
            </a:r>
            <a:r>
              <a:rPr lang="en-US" sz="2800" dirty="0" err="1">
                <a:latin typeface="Helvetica" pitchFamily="2" charset="0"/>
              </a:rPr>
              <a:t>nmp</a:t>
            </a:r>
            <a:r>
              <a:rPr lang="en-US" sz="2800" dirty="0">
                <a:latin typeface="Helvetica" pitchFamily="2" charset="0"/>
              </a:rPr>
              <a:t>-seq</a:t>
            </a:r>
            <a:br>
              <a:rPr lang="en-US" sz="2800" dirty="0">
                <a:latin typeface="Helvetica" pitchFamily="2" charset="0"/>
              </a:rPr>
            </a:br>
            <a:br>
              <a:rPr lang="en-US" sz="2800" dirty="0">
                <a:latin typeface="Helvetica" pitchFamily="2" charset="0"/>
              </a:rPr>
            </a:br>
            <a:endParaRPr lang="en-US" sz="2400" dirty="0">
              <a:latin typeface="Helvetic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0CED43-9D6B-9B4F-A0EA-404A5A2A4ADC}"/>
              </a:ext>
            </a:extLst>
          </p:cNvPr>
          <p:cNvSpPr/>
          <p:nvPr/>
        </p:nvSpPr>
        <p:spPr>
          <a:xfrm>
            <a:off x="1973943" y="3655291"/>
            <a:ext cx="824411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despite </a:t>
            </a:r>
            <a:br>
              <a:rPr lang="en-US" sz="2400" dirty="0">
                <a:latin typeface="Helvetica" pitchFamily="2" charset="0"/>
              </a:rPr>
            </a:br>
            <a:br>
              <a:rPr lang="en-US" sz="2000" dirty="0">
                <a:latin typeface="Helvetica" pitchFamily="2" charset="0"/>
              </a:rPr>
            </a:br>
            <a:r>
              <a:rPr lang="en-US" sz="2800" dirty="0" err="1">
                <a:latin typeface="Helvetica" pitchFamily="2" charset="0"/>
              </a:rPr>
              <a:t>nmp</a:t>
            </a:r>
            <a:r>
              <a:rPr lang="en-US" sz="2800" dirty="0">
                <a:latin typeface="Helvetica" pitchFamily="2" charset="0"/>
              </a:rPr>
              <a:t>-seq’s instructions per cycle = 0.95 </a:t>
            </a:r>
          </a:p>
          <a:p>
            <a:pPr algn="ctr"/>
            <a:r>
              <a:rPr lang="en-US" sz="2800" dirty="0" err="1">
                <a:latin typeface="Helvetica" pitchFamily="2" charset="0"/>
              </a:rPr>
              <a:t>nmp</a:t>
            </a:r>
            <a:r>
              <a:rPr lang="en-US" sz="2800" dirty="0">
                <a:latin typeface="Helvetica" pitchFamily="2" charset="0"/>
              </a:rPr>
              <a:t>-rand’s instructions per cycle = 0.24</a:t>
            </a:r>
          </a:p>
          <a:p>
            <a:endParaRPr lang="en-US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20 </a:t>
            </a:r>
            <a:r>
              <a:rPr lang="en-US" sz="1400" dirty="0" err="1"/>
              <a:t>nov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26</a:t>
            </a:fld>
            <a:r>
              <a:rPr lang="en-US" sz="1400" dirty="0"/>
              <a:t> / 31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/>
              <a:t>mondrian</a:t>
            </a:r>
            <a:endParaRPr lang="en-US" sz="1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DF41A0-AADB-B94C-988C-AE355616FE2E}"/>
              </a:ext>
            </a:extLst>
          </p:cNvPr>
          <p:cNvSpPr txBox="1">
            <a:spLocks/>
          </p:cNvSpPr>
          <p:nvPr/>
        </p:nvSpPr>
        <p:spPr>
          <a:xfrm>
            <a:off x="92460" y="289554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aramond" panose="02020404030301010803" pitchFamily="18" charset="0"/>
              </a:rPr>
              <a:t>performance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interesting paragraph</a:t>
            </a:r>
            <a:endParaRPr lang="en-US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1C6A15-76B5-7849-9DB7-C437BA5836DD}"/>
              </a:ext>
            </a:extLst>
          </p:cNvPr>
          <p:cNvSpPr/>
          <p:nvPr/>
        </p:nvSpPr>
        <p:spPr>
          <a:xfrm>
            <a:off x="406400" y="2131362"/>
            <a:ext cx="11176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2800" dirty="0">
                <a:latin typeface="Helvetica" pitchFamily="2" charset="0"/>
              </a:rPr>
              <a:t>while </a:t>
            </a:r>
            <a:r>
              <a:rPr lang="en-US" sz="2800" dirty="0" err="1">
                <a:latin typeface="Helvetica" pitchFamily="2" charset="0"/>
              </a:rPr>
              <a:t>nmp</a:t>
            </a:r>
            <a:r>
              <a:rPr lang="en-US" sz="2800" dirty="0">
                <a:latin typeface="Helvetica" pitchFamily="2" charset="0"/>
              </a:rPr>
              <a:t>-seq faster 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sz="2800" dirty="0">
                <a:latin typeface="Helvetica" pitchFamily="2" charset="0"/>
              </a:rPr>
              <a:t>“due to sequential memory access patterns” 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sz="2800" dirty="0">
                <a:latin typeface="Helvetica" pitchFamily="2" charset="0"/>
              </a:rPr>
              <a:t>“not fast enough to compensate for the added </a:t>
            </a:r>
            <a:r>
              <a:rPr lang="en-US" sz="2800" i="1" dirty="0" err="1">
                <a:latin typeface="Helvetica" pitchFamily="2" charset="0"/>
              </a:rPr>
              <a:t>logn</a:t>
            </a:r>
            <a:r>
              <a:rPr lang="en-US" sz="2800" i="1" dirty="0">
                <a:latin typeface="Helvetica" pitchFamily="2" charset="0"/>
              </a:rPr>
              <a:t> </a:t>
            </a:r>
            <a:r>
              <a:rPr lang="en-US" sz="2800" dirty="0">
                <a:latin typeface="Helvetica" pitchFamily="2" charset="0"/>
              </a:rPr>
              <a:t>factor to algorithmic complexity [from sorting]”</a:t>
            </a:r>
          </a:p>
          <a:p>
            <a:pPr marL="800100" lvl="1" indent="-342900">
              <a:buBlip>
                <a:blip r:embed="rId3"/>
              </a:buBlip>
            </a:pPr>
            <a:endParaRPr lang="en-US" sz="2800" dirty="0">
              <a:latin typeface="Helvetica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800" dirty="0" err="1">
                <a:latin typeface="Helvetica" pitchFamily="2" charset="0"/>
              </a:rPr>
              <a:t>mondrian’s</a:t>
            </a:r>
            <a:r>
              <a:rPr lang="en-US" sz="2800" dirty="0">
                <a:latin typeface="Helvetica" pitchFamily="2" charset="0"/>
              </a:rPr>
              <a:t> wide </a:t>
            </a:r>
            <a:r>
              <a:rPr lang="en-US" sz="2800" dirty="0" err="1">
                <a:latin typeface="Helvetica" pitchFamily="2" charset="0"/>
              </a:rPr>
              <a:t>simd</a:t>
            </a:r>
            <a:r>
              <a:rPr lang="en-US" sz="2800" dirty="0">
                <a:latin typeface="Helvetica" pitchFamily="2" charset="0"/>
              </a:rPr>
              <a:t> units 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sz="2800" dirty="0">
                <a:latin typeface="Helvetica" pitchFamily="2" charset="0"/>
              </a:rPr>
              <a:t>“absorb this algorithmic complexity bump”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sz="2800" dirty="0">
                <a:latin typeface="Helvetica" pitchFamily="2" charset="0"/>
              </a:rPr>
              <a:t>“speedups of 22× over the </a:t>
            </a:r>
            <a:r>
              <a:rPr lang="en-US" sz="2800" dirty="0" err="1">
                <a:latin typeface="Helvetica" pitchFamily="2" charset="0"/>
              </a:rPr>
              <a:t>cpu</a:t>
            </a:r>
            <a:r>
              <a:rPr lang="en-US" sz="2800" dirty="0">
                <a:latin typeface="Helvetica" pitchFamily="2" charset="0"/>
              </a:rPr>
              <a:t> and 5× over the best </a:t>
            </a:r>
            <a:r>
              <a:rPr lang="en-US" sz="2800" dirty="0" err="1">
                <a:latin typeface="Helvetica" pitchFamily="2" charset="0"/>
              </a:rPr>
              <a:t>nmp</a:t>
            </a:r>
            <a:r>
              <a:rPr lang="en-US" sz="2800" dirty="0">
                <a:latin typeface="Helvetica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656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20 </a:t>
            </a:r>
            <a:r>
              <a:rPr lang="en-US" sz="1400" dirty="0" err="1"/>
              <a:t>nov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27</a:t>
            </a:fld>
            <a:r>
              <a:rPr lang="en-US" sz="1400" dirty="0"/>
              <a:t> / 31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/>
              <a:t>mondrian</a:t>
            </a:r>
            <a:endParaRPr lang="en-US" sz="1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DF41A0-AADB-B94C-988C-AE355616FE2E}"/>
              </a:ext>
            </a:extLst>
          </p:cNvPr>
          <p:cNvSpPr txBox="1">
            <a:spLocks/>
          </p:cNvSpPr>
          <p:nvPr/>
        </p:nvSpPr>
        <p:spPr>
          <a:xfrm>
            <a:off x="92460" y="289554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aramond" panose="02020404030301010803" pitchFamily="18" charset="0"/>
              </a:rPr>
              <a:t>performance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power draw</a:t>
            </a:r>
            <a:endParaRPr lang="en-US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CA9BEB-F96E-B247-A431-4406E458BAD8}"/>
              </a:ext>
            </a:extLst>
          </p:cNvPr>
          <p:cNvSpPr/>
          <p:nvPr/>
        </p:nvSpPr>
        <p:spPr>
          <a:xfrm>
            <a:off x="4252687" y="1219200"/>
            <a:ext cx="3860799" cy="4296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7515AA-C08F-FB46-B7D2-0E4431E2DDA2}"/>
              </a:ext>
            </a:extLst>
          </p:cNvPr>
          <p:cNvSpPr/>
          <p:nvPr/>
        </p:nvSpPr>
        <p:spPr>
          <a:xfrm>
            <a:off x="2300514" y="5777127"/>
            <a:ext cx="7765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etica" pitchFamily="2" charset="0"/>
              </a:rPr>
              <a:t>simulated with</a:t>
            </a:r>
            <a:r>
              <a:rPr lang="en-US" dirty="0">
                <a:latin typeface="Helvetica" pitchFamily="2" charset="0"/>
              </a:rPr>
              <a:t>:	flexus [full-system cycle-accurate simulator],</a:t>
            </a:r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		 + dramsim2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5573C9-245E-AA47-A0DE-5D5980828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250" y="1289050"/>
            <a:ext cx="6159500" cy="4279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9A71C0-1B00-D849-8BF6-F61CCBECD3EF}"/>
              </a:ext>
            </a:extLst>
          </p:cNvPr>
          <p:cNvSpPr/>
          <p:nvPr/>
        </p:nvSpPr>
        <p:spPr>
          <a:xfrm>
            <a:off x="2873833" y="1398902"/>
            <a:ext cx="6603999" cy="3733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4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20 </a:t>
            </a:r>
            <a:r>
              <a:rPr lang="en-US" sz="1400" dirty="0" err="1"/>
              <a:t>nov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28</a:t>
            </a:fld>
            <a:r>
              <a:rPr lang="en-US" sz="1400" dirty="0"/>
              <a:t> / 31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/>
              <a:t>mondrian</a:t>
            </a: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3008CC-ACBE-1A4D-A820-B4E1ACBBD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1876"/>
            <a:ext cx="12192000" cy="329424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DF41A0-AADB-B94C-988C-AE355616FE2E}"/>
              </a:ext>
            </a:extLst>
          </p:cNvPr>
          <p:cNvSpPr txBox="1">
            <a:spLocks/>
          </p:cNvSpPr>
          <p:nvPr/>
        </p:nvSpPr>
        <p:spPr>
          <a:xfrm>
            <a:off x="92460" y="289554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aramond" panose="02020404030301010803" pitchFamily="18" charset="0"/>
              </a:rPr>
              <a:t>performance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speedup</a:t>
            </a:r>
            <a:endParaRPr lang="en-US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A71C0-1B00-D849-8BF6-F61CCBECD3EF}"/>
              </a:ext>
            </a:extLst>
          </p:cNvPr>
          <p:cNvSpPr/>
          <p:nvPr/>
        </p:nvSpPr>
        <p:spPr>
          <a:xfrm>
            <a:off x="1" y="1615117"/>
            <a:ext cx="4281713" cy="3461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CA9BEB-F96E-B247-A431-4406E458BAD8}"/>
              </a:ext>
            </a:extLst>
          </p:cNvPr>
          <p:cNvSpPr/>
          <p:nvPr/>
        </p:nvSpPr>
        <p:spPr>
          <a:xfrm>
            <a:off x="4252687" y="1219200"/>
            <a:ext cx="3860799" cy="4296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7515AA-C08F-FB46-B7D2-0E4431E2DDA2}"/>
              </a:ext>
            </a:extLst>
          </p:cNvPr>
          <p:cNvSpPr/>
          <p:nvPr/>
        </p:nvSpPr>
        <p:spPr>
          <a:xfrm>
            <a:off x="2300514" y="5777127"/>
            <a:ext cx="7765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etica" pitchFamily="2" charset="0"/>
              </a:rPr>
              <a:t>simulated with</a:t>
            </a:r>
            <a:r>
              <a:rPr lang="en-US" dirty="0">
                <a:latin typeface="Helvetica" pitchFamily="2" charset="0"/>
              </a:rPr>
              <a:t>:	flexus [full-system cycle-accurate simulator],</a:t>
            </a:r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		 + dramsim2</a:t>
            </a:r>
          </a:p>
        </p:txBody>
      </p:sp>
    </p:spTree>
    <p:extLst>
      <p:ext uri="{BB962C8B-B14F-4D97-AF65-F5344CB8AC3E}">
        <p14:creationId xmlns:p14="http://schemas.microsoft.com/office/powerpoint/2010/main" val="327695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20 </a:t>
            </a:r>
            <a:r>
              <a:rPr lang="en-US" sz="1400" dirty="0" err="1"/>
              <a:t>nov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29</a:t>
            </a:fld>
            <a:r>
              <a:rPr lang="en-US" sz="1400" dirty="0"/>
              <a:t> / 31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283D35-1708-9C4A-9D47-FC0FAC69F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884" y="1055202"/>
            <a:ext cx="6408057" cy="45608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/>
              <a:t>mondrian</a:t>
            </a:r>
            <a:endParaRPr lang="en-US" sz="1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DF41A0-AADB-B94C-988C-AE355616FE2E}"/>
              </a:ext>
            </a:extLst>
          </p:cNvPr>
          <p:cNvSpPr txBox="1">
            <a:spLocks/>
          </p:cNvSpPr>
          <p:nvPr/>
        </p:nvSpPr>
        <p:spPr>
          <a:xfrm>
            <a:off x="92460" y="289554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aramond" panose="02020404030301010803" pitchFamily="18" charset="0"/>
              </a:rPr>
              <a:t>performance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relative energy usage</a:t>
            </a:r>
            <a:endParaRPr lang="en-US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CA9BEB-F96E-B247-A431-4406E458BAD8}"/>
              </a:ext>
            </a:extLst>
          </p:cNvPr>
          <p:cNvSpPr/>
          <p:nvPr/>
        </p:nvSpPr>
        <p:spPr>
          <a:xfrm>
            <a:off x="4755313" y="985785"/>
            <a:ext cx="7184571" cy="4102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7515AA-C08F-FB46-B7D2-0E4431E2DDA2}"/>
              </a:ext>
            </a:extLst>
          </p:cNvPr>
          <p:cNvSpPr/>
          <p:nvPr/>
        </p:nvSpPr>
        <p:spPr>
          <a:xfrm>
            <a:off x="2300514" y="5777127"/>
            <a:ext cx="7765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etica" pitchFamily="2" charset="0"/>
              </a:rPr>
              <a:t>simulated with</a:t>
            </a:r>
            <a:r>
              <a:rPr lang="en-US" dirty="0">
                <a:latin typeface="Helvetica" pitchFamily="2" charset="0"/>
              </a:rPr>
              <a:t>:	flexus [full-system cycle-accurate simulator],</a:t>
            </a:r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		 + dramsim2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6EFF50-E68F-C74F-B776-89453D95B9CB}"/>
              </a:ext>
            </a:extLst>
          </p:cNvPr>
          <p:cNvSpPr/>
          <p:nvPr/>
        </p:nvSpPr>
        <p:spPr>
          <a:xfrm>
            <a:off x="136002" y="2216012"/>
            <a:ext cx="53267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trying to show they </a:t>
            </a:r>
            <a:br>
              <a:rPr lang="en-US" sz="2000" dirty="0">
                <a:latin typeface="Helvetica" pitchFamily="2" charset="0"/>
              </a:rPr>
            </a:br>
            <a:r>
              <a:rPr lang="en-US" sz="2000" dirty="0">
                <a:latin typeface="Helvetica" pitchFamily="2" charset="0"/>
              </a:rPr>
              <a:t>decreased core energy usage </a:t>
            </a:r>
            <a:br>
              <a:rPr lang="en-US" sz="2000" dirty="0">
                <a:latin typeface="Helvetica" pitchFamily="2" charset="0"/>
              </a:rPr>
            </a:br>
            <a:r>
              <a:rPr lang="en-US" sz="2000" dirty="0">
                <a:latin typeface="Helvetica" pitchFamily="2" charset="0"/>
              </a:rPr>
              <a:t>w/o the </a:t>
            </a:r>
            <a:r>
              <a:rPr lang="en-US" sz="2000" dirty="0" err="1">
                <a:latin typeface="Helvetica" pitchFamily="2" charset="0"/>
              </a:rPr>
              <a:t>noc</a:t>
            </a:r>
            <a:r>
              <a:rPr lang="en-US" sz="2000" dirty="0">
                <a:latin typeface="Helvetica" pitchFamily="2" charset="0"/>
              </a:rPr>
              <a:t> cost of nmp31?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not clear at all…. </a:t>
            </a:r>
            <a:r>
              <a:rPr lang="en-US" sz="2000" b="1" dirty="0">
                <a:latin typeface="Helvetica" pitchFamily="2" charset="0"/>
              </a:rPr>
              <a:t>relative usage`</a:t>
            </a:r>
          </a:p>
        </p:txBody>
      </p:sp>
    </p:spTree>
    <p:extLst>
      <p:ext uri="{BB962C8B-B14F-4D97-AF65-F5344CB8AC3E}">
        <p14:creationId xmlns:p14="http://schemas.microsoft.com/office/powerpoint/2010/main" val="216729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20 </a:t>
            </a:r>
            <a:r>
              <a:rPr lang="en-US" sz="1400" dirty="0" err="1"/>
              <a:t>nov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3</a:t>
            </a:fld>
            <a:r>
              <a:rPr lang="en-US" sz="1400" dirty="0"/>
              <a:t> / 31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/>
              <a:t>mondrian</a:t>
            </a:r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325563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7E014-C23E-DE4D-A7F1-A158E2FCE475}"/>
              </a:ext>
            </a:extLst>
          </p:cNvPr>
          <p:cNvSpPr txBox="1"/>
          <p:nvPr/>
        </p:nvSpPr>
        <p:spPr>
          <a:xfrm>
            <a:off x="419100" y="2090172"/>
            <a:ext cx="1135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eriod"/>
            </a:pP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tl;dr</a:t>
            </a:r>
            <a:endParaRPr lang="en-US" sz="2400" dirty="0">
              <a:latin typeface="Helvetica" pitchFamily="2" charset="0"/>
            </a:endParaRPr>
          </a:p>
          <a:p>
            <a:pPr marL="400050" indent="-400050">
              <a:buAutoNum type="romanLcPeriod"/>
            </a:pPr>
            <a:endParaRPr lang="en-US" sz="2400" dirty="0">
              <a:latin typeface="Helvetica" pitchFamily="2" charset="0"/>
            </a:endParaRPr>
          </a:p>
          <a:p>
            <a:pPr marL="400050" indent="-400050">
              <a:buFontTx/>
              <a:buAutoNum type="romanLcPeriod"/>
            </a:pPr>
            <a:r>
              <a:rPr lang="en-US" sz="2400" dirty="0">
                <a:latin typeface="Helvetica" pitchFamily="2" charset="0"/>
              </a:rPr>
              <a:t> spark </a:t>
            </a:r>
            <a:r>
              <a:rPr lang="en-US" sz="2400" dirty="0" err="1">
                <a:latin typeface="Helvetica" pitchFamily="2" charset="0"/>
              </a:rPr>
              <a:t>sql</a:t>
            </a:r>
            <a:endParaRPr lang="en-US" sz="2400" dirty="0">
              <a:latin typeface="Helvetica" pitchFamily="2" charset="0"/>
            </a:endParaRPr>
          </a:p>
          <a:p>
            <a:pPr marL="400050" indent="-400050">
              <a:buFontTx/>
              <a:buAutoNum type="romanLcPeriod"/>
            </a:pPr>
            <a:endParaRPr lang="en-US" sz="2400" dirty="0">
              <a:latin typeface="Helvetica" pitchFamily="2" charset="0"/>
            </a:endParaRPr>
          </a:p>
          <a:p>
            <a:pPr marL="400050" indent="-400050">
              <a:buFontTx/>
              <a:buAutoNum type="romanLcPeriod"/>
            </a:pP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nmp</a:t>
            </a:r>
            <a:r>
              <a:rPr lang="en-US" sz="2400" dirty="0">
                <a:latin typeface="Helvetica" pitchFamily="2" charset="0"/>
              </a:rPr>
              <a:t> &amp; mem access</a:t>
            </a:r>
          </a:p>
          <a:p>
            <a:pPr marL="400050" indent="-400050">
              <a:buFontTx/>
              <a:buAutoNum type="romanLcPeriod"/>
            </a:pPr>
            <a:endParaRPr lang="en-US" sz="2400" dirty="0">
              <a:latin typeface="Helvetica" pitchFamily="2" charset="0"/>
            </a:endParaRPr>
          </a:p>
          <a:p>
            <a:pPr marL="400050" indent="-400050">
              <a:buFontTx/>
              <a:buAutoNum type="romanLcPeriod"/>
            </a:pP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mondrian</a:t>
            </a:r>
            <a:endParaRPr lang="en-US" sz="2400" dirty="0">
              <a:latin typeface="Helvetica" pitchFamily="2" charset="0"/>
            </a:endParaRPr>
          </a:p>
          <a:p>
            <a:pPr marL="400050" indent="-400050">
              <a:buFontTx/>
              <a:buAutoNum type="romanLcPeriod"/>
            </a:pPr>
            <a:endParaRPr lang="en-US" sz="2400" dirty="0">
              <a:latin typeface="Helvetica" pitchFamily="2" charset="0"/>
            </a:endParaRPr>
          </a:p>
          <a:p>
            <a:pPr marL="400050" indent="-400050">
              <a:buFontTx/>
              <a:buAutoNum type="romanLcPeriod"/>
            </a:pPr>
            <a:r>
              <a:rPr lang="en-US" sz="2400" dirty="0">
                <a:latin typeface="Helvetica" pitchFamily="2" charset="0"/>
              </a:rPr>
              <a:t> performance</a:t>
            </a:r>
          </a:p>
        </p:txBody>
      </p:sp>
    </p:spTree>
    <p:extLst>
      <p:ext uri="{BB962C8B-B14F-4D97-AF65-F5344CB8AC3E}">
        <p14:creationId xmlns:p14="http://schemas.microsoft.com/office/powerpoint/2010/main" val="116004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20 </a:t>
            </a:r>
            <a:r>
              <a:rPr lang="en-US" sz="1400" dirty="0" err="1"/>
              <a:t>nov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30</a:t>
            </a:fld>
            <a:r>
              <a:rPr lang="en-US" sz="1400" dirty="0"/>
              <a:t> / 31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/>
              <a:t>mondrian</a:t>
            </a:r>
            <a:endParaRPr lang="en-US" sz="1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DF41A0-AADB-B94C-988C-AE355616FE2E}"/>
              </a:ext>
            </a:extLst>
          </p:cNvPr>
          <p:cNvSpPr txBox="1">
            <a:spLocks/>
          </p:cNvSpPr>
          <p:nvPr/>
        </p:nvSpPr>
        <p:spPr>
          <a:xfrm>
            <a:off x="92460" y="289554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aramond" panose="02020404030301010803" pitchFamily="18" charset="0"/>
              </a:rPr>
              <a:t>performance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absolute energy efficiency</a:t>
            </a:r>
            <a:endParaRPr lang="en-US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7515AA-C08F-FB46-B7D2-0E4431E2DDA2}"/>
              </a:ext>
            </a:extLst>
          </p:cNvPr>
          <p:cNvSpPr/>
          <p:nvPr/>
        </p:nvSpPr>
        <p:spPr>
          <a:xfrm>
            <a:off x="2300514" y="5777127"/>
            <a:ext cx="7765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simulated with</a:t>
            </a:r>
            <a:r>
              <a:rPr lang="en-US" dirty="0"/>
              <a:t>:	flexus [full-system cycle-accurate simulator],</a:t>
            </a:r>
            <a:br>
              <a:rPr lang="en-US" dirty="0"/>
            </a:br>
            <a:r>
              <a:rPr lang="en-US" dirty="0"/>
              <a:t>		 + dramsim2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220E45-83B5-554F-95BD-1364BF0E5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950" y="1333500"/>
            <a:ext cx="6642100" cy="4191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9A71C0-1B00-D849-8BF6-F61CCBECD3EF}"/>
              </a:ext>
            </a:extLst>
          </p:cNvPr>
          <p:cNvSpPr/>
          <p:nvPr/>
        </p:nvSpPr>
        <p:spPr>
          <a:xfrm>
            <a:off x="2818493" y="1362527"/>
            <a:ext cx="6151334" cy="3543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E1435C-FFFA-324F-A3CB-C36221BF4551}"/>
              </a:ext>
            </a:extLst>
          </p:cNvPr>
          <p:cNvSpPr txBox="1"/>
          <p:nvPr/>
        </p:nvSpPr>
        <p:spPr>
          <a:xfrm>
            <a:off x="99646" y="2967335"/>
            <a:ext cx="1199270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discussion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2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E1435C-FFFA-324F-A3CB-C36221BF4551}"/>
              </a:ext>
            </a:extLst>
          </p:cNvPr>
          <p:cNvSpPr txBox="1"/>
          <p:nvPr/>
        </p:nvSpPr>
        <p:spPr>
          <a:xfrm>
            <a:off x="99646" y="2967335"/>
            <a:ext cx="1199270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tl;dr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2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20 </a:t>
            </a:r>
            <a:r>
              <a:rPr lang="en-US" sz="1400" dirty="0" err="1"/>
              <a:t>nov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5</a:t>
            </a:fld>
            <a:r>
              <a:rPr lang="en-US" sz="1400" dirty="0"/>
              <a:t> / 31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/>
              <a:t>mondrian</a:t>
            </a:r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325563"/>
          </a:xfrm>
        </p:spPr>
        <p:txBody>
          <a:bodyPr anchor="t">
            <a:normAutofit/>
          </a:bodyPr>
          <a:lstStyle/>
          <a:p>
            <a:r>
              <a:rPr lang="en-US" dirty="0" err="1">
                <a:latin typeface="Garamond" panose="02020404030301010803" pitchFamily="18" charset="0"/>
              </a:rPr>
              <a:t>tl;dr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somewhat related</a:t>
            </a:r>
            <a:endParaRPr lang="en-US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7E014-C23E-DE4D-A7F1-A158E2FCE475}"/>
              </a:ext>
            </a:extLst>
          </p:cNvPr>
          <p:cNvSpPr txBox="1"/>
          <p:nvPr/>
        </p:nvSpPr>
        <p:spPr>
          <a:xfrm>
            <a:off x="419100" y="2040474"/>
            <a:ext cx="11353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“we began to ask, </a:t>
            </a:r>
            <a:r>
              <a:rPr lang="en-US" sz="2800" dirty="0">
                <a:latin typeface="Helvetica" pitchFamily="2" charset="0"/>
              </a:rPr>
              <a:t>why should the processor be the [queen or] king?</a:t>
            </a:r>
            <a:r>
              <a:rPr lang="en-US" sz="2400" dirty="0">
                <a:latin typeface="Helvetica" pitchFamily="2" charset="0"/>
              </a:rPr>
              <a:t> 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800" dirty="0">
                <a:latin typeface="Helvetica" pitchFamily="2" charset="0"/>
              </a:rPr>
              <a:t>the data should be king [or queen].</a:t>
            </a:r>
            <a:r>
              <a:rPr lang="en-US" sz="2400" dirty="0">
                <a:latin typeface="Helvetica" pitchFamily="2" charset="0"/>
              </a:rPr>
              <a:t>  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800" dirty="0">
                <a:latin typeface="Helvetica" pitchFamily="2" charset="0"/>
              </a:rPr>
              <a:t>the data needs to be near the processing elements </a:t>
            </a:r>
            <a:r>
              <a:rPr lang="en-US" sz="2400" dirty="0">
                <a:latin typeface="Helvetica" pitchFamily="2" charset="0"/>
              </a:rPr>
              <a:t>and </a:t>
            </a:r>
            <a:r>
              <a:rPr lang="en-US" sz="2800" dirty="0">
                <a:latin typeface="Helvetica" pitchFamily="2" charset="0"/>
              </a:rPr>
              <a:t>we had to minimize data movement</a:t>
            </a:r>
            <a:r>
              <a:rPr lang="en-US" sz="2400" dirty="0">
                <a:latin typeface="Helvetica" pitchFamily="2" charset="0"/>
              </a:rPr>
              <a:t>.”</a:t>
            </a:r>
          </a:p>
          <a:p>
            <a:endParaRPr lang="en-US" sz="2400" dirty="0">
              <a:latin typeface="Helvetica" pitchFamily="2" charset="0"/>
            </a:endParaRPr>
          </a:p>
          <a:p>
            <a:endParaRPr lang="en-US" sz="2400" dirty="0">
              <a:latin typeface="Helvetica" pitchFamily="2" charset="0"/>
            </a:endParaRPr>
          </a:p>
          <a:p>
            <a:pPr marL="342900" indent="-342900" algn="r">
              <a:buFontTx/>
              <a:buChar char="-"/>
            </a:pPr>
            <a:r>
              <a:rPr lang="en-US" sz="2000" dirty="0">
                <a:latin typeface="Helvetica" pitchFamily="2" charset="0"/>
              </a:rPr>
              <a:t>m. </a:t>
            </a:r>
            <a:r>
              <a:rPr lang="en-US" sz="2000" dirty="0" err="1">
                <a:latin typeface="Helvetica" pitchFamily="2" charset="0"/>
              </a:rPr>
              <a:t>rosenfield</a:t>
            </a:r>
            <a:r>
              <a:rPr lang="en-US" sz="2000" dirty="0">
                <a:latin typeface="Helvetica" pitchFamily="2" charset="0"/>
              </a:rPr>
              <a:t> of </a:t>
            </a:r>
            <a:r>
              <a:rPr lang="en-US" sz="2000" dirty="0" err="1">
                <a:latin typeface="Helvetica" pitchFamily="2" charset="0"/>
              </a:rPr>
              <a:t>ibm</a:t>
            </a:r>
            <a:r>
              <a:rPr lang="en-US" sz="2000" dirty="0">
                <a:latin typeface="Helvetica" pitchFamily="2" charset="0"/>
              </a:rPr>
              <a:t> </a:t>
            </a:r>
          </a:p>
          <a:p>
            <a:pPr algn="r"/>
            <a:r>
              <a:rPr lang="en-US" sz="2800" dirty="0">
                <a:latin typeface="Helvetica" pitchFamily="2" charset="0"/>
              </a:rPr>
              <a:t>on </a:t>
            </a:r>
            <a:r>
              <a:rPr lang="en-US" sz="2800" dirty="0" err="1">
                <a:latin typeface="Helvetica" pitchFamily="2" charset="0"/>
              </a:rPr>
              <a:t>ibm</a:t>
            </a:r>
            <a:r>
              <a:rPr lang="en-US" sz="2800" dirty="0">
                <a:latin typeface="Helvetica" pitchFamily="2" charset="0"/>
              </a:rPr>
              <a:t> summit</a:t>
            </a:r>
          </a:p>
        </p:txBody>
      </p:sp>
    </p:spTree>
    <p:extLst>
      <p:ext uri="{BB962C8B-B14F-4D97-AF65-F5344CB8AC3E}">
        <p14:creationId xmlns:p14="http://schemas.microsoft.com/office/powerpoint/2010/main" val="206052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20 </a:t>
            </a:r>
            <a:r>
              <a:rPr lang="en-US" sz="1400" dirty="0" err="1"/>
              <a:t>nov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6</a:t>
            </a:fld>
            <a:r>
              <a:rPr lang="en-US" sz="1400" dirty="0"/>
              <a:t> / 31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/>
              <a:t>mondrian</a:t>
            </a:r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325563"/>
          </a:xfrm>
        </p:spPr>
        <p:txBody>
          <a:bodyPr anchor="t">
            <a:normAutofit/>
          </a:bodyPr>
          <a:lstStyle/>
          <a:p>
            <a:r>
              <a:rPr lang="en-US" dirty="0" err="1">
                <a:latin typeface="Garamond" panose="02020404030301010803" pitchFamily="18" charset="0"/>
              </a:rPr>
              <a:t>tl;dr</a:t>
            </a:r>
            <a:br>
              <a:rPr lang="en-US" dirty="0">
                <a:latin typeface="Garamond" panose="02020404030301010803" pitchFamily="18" charset="0"/>
              </a:rPr>
            </a:br>
            <a:endParaRPr lang="en-US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7E014-C23E-DE4D-A7F1-A158E2FCE475}"/>
              </a:ext>
            </a:extLst>
          </p:cNvPr>
          <p:cNvSpPr txBox="1"/>
          <p:nvPr/>
        </p:nvSpPr>
        <p:spPr>
          <a:xfrm>
            <a:off x="419100" y="2040474"/>
            <a:ext cx="11353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data-intensive applications keep getting more data-intensive</a:t>
            </a:r>
          </a:p>
          <a:p>
            <a:pPr marL="342900" indent="-342900">
              <a:buBlip>
                <a:blip r:embed="rId3"/>
              </a:buBlip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in addition to restructured datacenters, architectures themselves are evolving</a:t>
            </a:r>
          </a:p>
          <a:p>
            <a:pPr marL="342900" indent="-342900">
              <a:buBlip>
                <a:blip r:embed="rId3"/>
              </a:buBlip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growing field of near-memory processing (</a:t>
            </a:r>
            <a:r>
              <a:rPr lang="en-US" sz="2400" dirty="0" err="1">
                <a:latin typeface="Helvetica" pitchFamily="2" charset="0"/>
              </a:rPr>
              <a:t>nmp</a:t>
            </a:r>
            <a:r>
              <a:rPr lang="en-US" sz="2400" dirty="0">
                <a:latin typeface="Helvetica" pitchFamily="2" charset="0"/>
              </a:rPr>
              <a:t>)</a:t>
            </a:r>
          </a:p>
          <a:p>
            <a:pPr marL="342900" indent="-342900">
              <a:buBlip>
                <a:blip r:embed="rId3"/>
              </a:buBlip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relies on </a:t>
            </a:r>
            <a:r>
              <a:rPr lang="en-US" sz="2400" i="1" dirty="0">
                <a:latin typeface="Helvetica" pitchFamily="2" charset="0"/>
              </a:rPr>
              <a:t>die-stacking technology</a:t>
            </a:r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3"/>
              </a:buBlip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“enables the tight integration of logic and memory while still allowing separate chip manufacturing”</a:t>
            </a:r>
          </a:p>
        </p:txBody>
      </p:sp>
    </p:spTree>
    <p:extLst>
      <p:ext uri="{BB962C8B-B14F-4D97-AF65-F5344CB8AC3E}">
        <p14:creationId xmlns:p14="http://schemas.microsoft.com/office/powerpoint/2010/main" val="86004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20 </a:t>
            </a:r>
            <a:r>
              <a:rPr lang="en-US" sz="1400" dirty="0" err="1"/>
              <a:t>nov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7</a:t>
            </a:fld>
            <a:r>
              <a:rPr lang="en-US" sz="1400" dirty="0"/>
              <a:t> / 31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/>
              <a:t>mondrian</a:t>
            </a:r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325563"/>
          </a:xfrm>
        </p:spPr>
        <p:txBody>
          <a:bodyPr anchor="t">
            <a:normAutofit/>
          </a:bodyPr>
          <a:lstStyle/>
          <a:p>
            <a:r>
              <a:rPr lang="en-US" dirty="0" err="1">
                <a:latin typeface="Garamond" panose="02020404030301010803" pitchFamily="18" charset="0"/>
              </a:rPr>
              <a:t>tl;dr</a:t>
            </a:r>
            <a:br>
              <a:rPr lang="en-US" dirty="0">
                <a:latin typeface="Garamond" panose="02020404030301010803" pitchFamily="18" charset="0"/>
              </a:rPr>
            </a:br>
            <a:endParaRPr lang="en-US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7E014-C23E-DE4D-A7F1-A158E2FCE475}"/>
              </a:ext>
            </a:extLst>
          </p:cNvPr>
          <p:cNvSpPr txBox="1"/>
          <p:nvPr/>
        </p:nvSpPr>
        <p:spPr>
          <a:xfrm>
            <a:off x="419100" y="2040474"/>
            <a:ext cx="1135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“our thesis is that efficient </a:t>
            </a:r>
            <a:r>
              <a:rPr lang="en-US" sz="2400" dirty="0" err="1">
                <a:latin typeface="Helvetica" pitchFamily="2" charset="0"/>
              </a:rPr>
              <a:t>nmp</a:t>
            </a:r>
            <a:r>
              <a:rPr lang="en-US" sz="2400" dirty="0">
                <a:latin typeface="Helvetica" pitchFamily="2" charset="0"/>
              </a:rPr>
              <a:t> calls for an algorithm-hardware co-design”</a:t>
            </a:r>
          </a:p>
          <a:p>
            <a:pPr marL="342900" indent="-342900">
              <a:buBlip>
                <a:blip r:embed="rId3"/>
              </a:buBlip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“algorithms with sequential accesses to enable simple hardware that accesses memory in streams”</a:t>
            </a:r>
          </a:p>
          <a:p>
            <a:pPr marL="342900" indent="-342900">
              <a:buBlip>
                <a:blip r:embed="rId3"/>
              </a:buBlip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Helvetica" pitchFamily="2" charset="0"/>
              </a:rPr>
              <a:t>“data objects in a hash table bucket — similarly, in a memory partition — 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are permutable”</a:t>
            </a:r>
          </a:p>
          <a:p>
            <a:pPr marL="342900" indent="-342900">
              <a:buBlip>
                <a:blip r:embed="rId3"/>
              </a:buBlip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Blip>
                <a:blip r:embed="rId3"/>
              </a:buBlip>
            </a:pPr>
            <a:endParaRPr lang="en-US" sz="2400" dirty="0">
              <a:latin typeface="Helvetica" pitchFamily="2" charset="0"/>
            </a:endParaRPr>
          </a:p>
          <a:p>
            <a:pPr algn="r"/>
            <a:r>
              <a:rPr lang="en-US" sz="2400" dirty="0">
                <a:latin typeface="Helvetica" pitchFamily="2" charset="0"/>
              </a:rPr>
              <a:t>- </a:t>
            </a:r>
            <a:r>
              <a:rPr lang="en-US" sz="2400" dirty="0" err="1">
                <a:latin typeface="Helvetica" pitchFamily="2" charset="0"/>
              </a:rPr>
              <a:t>mondrian</a:t>
            </a:r>
            <a:r>
              <a:rPr lang="en-US" sz="2400" dirty="0">
                <a:latin typeface="Helvetica" pitchFamily="2" charset="0"/>
              </a:rPr>
              <a:t> team</a:t>
            </a:r>
          </a:p>
        </p:txBody>
      </p:sp>
    </p:spTree>
    <p:extLst>
      <p:ext uri="{BB962C8B-B14F-4D97-AF65-F5344CB8AC3E}">
        <p14:creationId xmlns:p14="http://schemas.microsoft.com/office/powerpoint/2010/main" val="15972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E1435C-FFFA-324F-A3CB-C36221BF4551}"/>
              </a:ext>
            </a:extLst>
          </p:cNvPr>
          <p:cNvSpPr txBox="1"/>
          <p:nvPr/>
        </p:nvSpPr>
        <p:spPr>
          <a:xfrm>
            <a:off x="99646" y="2967335"/>
            <a:ext cx="1199270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spark </a:t>
            </a:r>
            <a:r>
              <a:rPr lang="en-US" sz="5400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sql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8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20 </a:t>
            </a:r>
            <a:r>
              <a:rPr lang="en-US" sz="1400" dirty="0" err="1"/>
              <a:t>nov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9</a:t>
            </a:fld>
            <a:r>
              <a:rPr lang="en-US" sz="1400" dirty="0"/>
              <a:t> / 31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/>
              <a:t>mondrian</a:t>
            </a:r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325563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spark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these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ain’t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yo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’ grandma’s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dataframes</a:t>
            </a:r>
            <a:endParaRPr lang="en-US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7E014-C23E-DE4D-A7F1-A158E2FCE475}"/>
              </a:ext>
            </a:extLst>
          </p:cNvPr>
          <p:cNvSpPr txBox="1"/>
          <p:nvPr/>
        </p:nvSpPr>
        <p:spPr>
          <a:xfrm>
            <a:off x="419100" y="2040474"/>
            <a:ext cx="11353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“…spark has been shown to work well up to petabytes.</a:t>
            </a:r>
          </a:p>
          <a:p>
            <a:endParaRPr lang="en-US" sz="20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it has been used to sort 100 tb of data 3X faster than </a:t>
            </a:r>
            <a:r>
              <a:rPr lang="en-US" sz="2000" dirty="0" err="1">
                <a:latin typeface="Helvetica" pitchFamily="2" charset="0"/>
              </a:rPr>
              <a:t>hadoop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mapreduce</a:t>
            </a:r>
            <a:r>
              <a:rPr lang="en-US" sz="2000" dirty="0">
                <a:latin typeface="Helvetica" pitchFamily="2" charset="0"/>
              </a:rPr>
              <a:t> on 1/10th of the machines, </a:t>
            </a:r>
          </a:p>
          <a:p>
            <a:endParaRPr lang="en-US" sz="20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winning the 2014 </a:t>
            </a:r>
            <a:r>
              <a:rPr lang="en-US" sz="2000" dirty="0" err="1">
                <a:latin typeface="Helvetica" pitchFamily="2" charset="0"/>
              </a:rPr>
              <a:t>daytona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graysort</a:t>
            </a:r>
            <a:r>
              <a:rPr lang="en-US" sz="2000" dirty="0">
                <a:latin typeface="Helvetica" pitchFamily="2" charset="0"/>
              </a:rPr>
              <a:t> benchmark”</a:t>
            </a:r>
          </a:p>
          <a:p>
            <a:endParaRPr lang="en-US" sz="2000" dirty="0">
              <a:latin typeface="Helvetica" pitchFamily="2" charset="0"/>
            </a:endParaRPr>
          </a:p>
          <a:p>
            <a:pPr algn="r"/>
            <a:r>
              <a:rPr lang="en-US" sz="2000" dirty="0">
                <a:latin typeface="Helvetica" pitchFamily="2" charset="0"/>
              </a:rPr>
              <a:t>- spark </a:t>
            </a:r>
            <a:r>
              <a:rPr lang="en-US" sz="2000" dirty="0" err="1">
                <a:latin typeface="Helvetica" pitchFamily="2" charset="0"/>
              </a:rPr>
              <a:t>faq</a:t>
            </a:r>
            <a:endParaRPr lang="en-US" sz="3200" dirty="0">
              <a:latin typeface="Helvetica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5D4636-8B0E-6546-92DF-180233007CD7}"/>
              </a:ext>
            </a:extLst>
          </p:cNvPr>
          <p:cNvSpPr/>
          <p:nvPr/>
        </p:nvSpPr>
        <p:spPr>
          <a:xfrm>
            <a:off x="4743674" y="5927900"/>
            <a:ext cx="2704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http://sortbenchmark.org/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4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1273</Words>
  <Application>Microsoft Macintosh PowerPoint</Application>
  <PresentationFormat>Widescreen</PresentationFormat>
  <Paragraphs>281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Garamond</vt:lpstr>
      <vt:lpstr>Helvetica</vt:lpstr>
      <vt:lpstr>Office Theme</vt:lpstr>
      <vt:lpstr>PowerPoint Presentation</vt:lpstr>
      <vt:lpstr>the mondrian computer inspired by dutch artist piet mondrian </vt:lpstr>
      <vt:lpstr>outline</vt:lpstr>
      <vt:lpstr>PowerPoint Presentation</vt:lpstr>
      <vt:lpstr>tl;dr somewhat related</vt:lpstr>
      <vt:lpstr>tl;dr </vt:lpstr>
      <vt:lpstr>tl;dr </vt:lpstr>
      <vt:lpstr>PowerPoint Presentation</vt:lpstr>
      <vt:lpstr>spark these ain’t yo’ grandma’s dataframes</vt:lpstr>
      <vt:lpstr>spark where they got the first algos for mondrian from </vt:lpstr>
      <vt:lpstr>spark separable into two phases: partitioning &amp; probing</vt:lpstr>
      <vt:lpstr>PowerPoint Presentation</vt:lpstr>
      <vt:lpstr>PowerPoint Presentation</vt:lpstr>
      <vt:lpstr>nmp vs. cpu-centric architectures</vt:lpstr>
      <vt:lpstr>nmp nmp style</vt:lpstr>
      <vt:lpstr>mem access micron hmc</vt:lpstr>
      <vt:lpstr>mem access author notes</vt:lpstr>
      <vt:lpstr>PowerPoint Presentation</vt:lpstr>
      <vt:lpstr>mondrian data permutability</vt:lpstr>
      <vt:lpstr>mondrian data permutability</vt:lpstr>
      <vt:lpstr>mondrian sorting</vt:lpstr>
      <vt:lpstr>mondrian diagrams</vt:lpstr>
      <vt:lpstr>mondrian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Robson, Isaac S</dc:creator>
  <cp:lastModifiedBy>Robson, Isaac S</cp:lastModifiedBy>
  <cp:revision>122</cp:revision>
  <dcterms:created xsi:type="dcterms:W3CDTF">2019-11-20T02:13:10Z</dcterms:created>
  <dcterms:modified xsi:type="dcterms:W3CDTF">2019-11-21T03:03:50Z</dcterms:modified>
</cp:coreProperties>
</file>