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7" r:id="rId2"/>
    <p:sldId id="303" r:id="rId3"/>
    <p:sldId id="284" r:id="rId4"/>
    <p:sldId id="286" r:id="rId5"/>
    <p:sldId id="287" r:id="rId6"/>
    <p:sldId id="293" r:id="rId7"/>
    <p:sldId id="294" r:id="rId8"/>
    <p:sldId id="295" r:id="rId9"/>
    <p:sldId id="296" r:id="rId10"/>
    <p:sldId id="297" r:id="rId11"/>
    <p:sldId id="298" r:id="rId12"/>
    <p:sldId id="289" r:id="rId13"/>
    <p:sldId id="288" r:id="rId14"/>
    <p:sldId id="300" r:id="rId15"/>
    <p:sldId id="301" r:id="rId16"/>
    <p:sldId id="291" r:id="rId17"/>
    <p:sldId id="290" r:id="rId18"/>
    <p:sldId id="292" r:id="rId19"/>
    <p:sldId id="299" r:id="rId20"/>
    <p:sldId id="302" r:id="rId21"/>
    <p:sldId id="304" r:id="rId22"/>
    <p:sldId id="305" r:id="rId23"/>
    <p:sldId id="306" r:id="rId24"/>
    <p:sldId id="307" r:id="rId25"/>
    <p:sldId id="309" r:id="rId26"/>
    <p:sldId id="308" r:id="rId27"/>
    <p:sldId id="310" r:id="rId28"/>
    <p:sldId id="311" r:id="rId29"/>
    <p:sldId id="312" r:id="rId30"/>
    <p:sldId id="313" r:id="rId31"/>
    <p:sldId id="315" r:id="rId32"/>
    <p:sldId id="314" r:id="rId33"/>
    <p:sldId id="316" r:id="rId34"/>
    <p:sldId id="31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99"/>
  </p:normalViewPr>
  <p:slideViewPr>
    <p:cSldViewPr snapToGrid="0" snapToObjects="1">
      <p:cViewPr varScale="1">
        <p:scale>
          <a:sx n="90" d="100"/>
          <a:sy n="90" d="100"/>
        </p:scale>
        <p:origin x="232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BCA62-6DE6-A44B-8F8A-00BF74D12519}" type="datetimeFigureOut">
              <a:rPr lang="en-US" smtClean="0"/>
              <a:t>11/4/19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9FF57-A01D-B446-983C-65C0DC829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24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54B16-60F2-D845-AD20-33D715B4F4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5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10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32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54B16-60F2-D845-AD20-33D715B4F4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53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71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69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43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54B16-60F2-D845-AD20-33D715B4F4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73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0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88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70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54B16-60F2-D845-AD20-33D715B4F4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89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54B16-60F2-D845-AD20-33D715B4F4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71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6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37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721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133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66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12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944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505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24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635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54B16-60F2-D845-AD20-33D715B4F4F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235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934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36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635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54B16-60F2-D845-AD20-33D715B4F4F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01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54B16-60F2-D845-AD20-33D715B4F4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7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60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87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8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61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56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4D8C8-CF2B-4441-BCAC-9A1B0C302E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9E517F-CD63-3F40-8701-D72649644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549E9-518F-864D-A47A-29E671B22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5EB7-6656-C848-8700-BC8AD07B8F5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CA5A7-ED32-4848-96F6-766258A67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55C3C-1FB7-AD4B-A0F8-3E2042E99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4A56F-DAD8-2146-8D92-3FC24FE88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74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10AB7-3282-BB48-8064-7A448FBA7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A22A19-F17B-7A41-8446-EB665A0D35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EFDFF-03AD-EA42-BA93-21205C08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5EB7-6656-C848-8700-BC8AD07B8F5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64CF9-5B1B-FD43-9026-E8F397B57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95149-6C2A-E14E-969A-1A981575B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4A56F-DAD8-2146-8D92-3FC24FE88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8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C7F3F-D28A-3D4A-994E-DA3171073E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E1A9F-F6F2-8F4B-B90F-038397074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7CE1-0441-FF4B-A0F7-476D933E9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5EB7-6656-C848-8700-BC8AD07B8F5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60F91-F616-7A4B-BC43-0A0BF5A56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49D8D-F5D3-9941-99D6-B2A39CE04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4A56F-DAD8-2146-8D92-3FC24FE88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9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3EA0-6AE3-8C42-81DD-B1A3DC6F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1648B-45C3-DB41-AC2C-150856318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6E7CB-E459-054B-929B-0D9AA159A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5EB7-6656-C848-8700-BC8AD07B8F5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92E14-15B4-5F44-9209-40D0C65DC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9D997-C55E-9C46-BDCE-F8FC573A1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4A56F-DAD8-2146-8D92-3FC24FE88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96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0DECD-396A-1345-92D8-A52D196DD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EB162-03D0-414F-9D3C-1CD59021E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77615-D14E-4444-A356-A0CFDB468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5EB7-6656-C848-8700-BC8AD07B8F5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B4B9D-FA49-AC4D-BA1D-9F71BD2D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A5382-8829-C843-A424-FDDF21E6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4A56F-DAD8-2146-8D92-3FC24FE88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43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82A7D-EEAB-274C-A133-AFA943510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C0427-14BB-D340-BA94-9840C4120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DB7A72-F7FB-694B-8233-B46297652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1623A-CC6D-4F4C-BDE7-533C637BB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5EB7-6656-C848-8700-BC8AD07B8F5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7A5B0-4B47-2F44-A02D-7713B2513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CFFE7E-F13F-224C-88FA-05EC156A6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4A56F-DAD8-2146-8D92-3FC24FE88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4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AD1C3-F2AD-4C40-B519-2D3C227C6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1B7C0-AA9C-744E-9C4B-913641E9B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F0B807-82B1-4743-93DE-EA34F8582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EA109D-BBE5-1D48-945F-F872362BD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A0E677-4080-294B-8544-E66C6121A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6BEF59-7551-3246-869B-28A4DA331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5EB7-6656-C848-8700-BC8AD07B8F5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6A1D03-AF74-434B-846A-EF4ED6AD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02037E-949E-3541-83C7-AE993981A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4A56F-DAD8-2146-8D92-3FC24FE88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64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3A19B-BEB7-1B45-B5AC-A52C3A311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7A75D-7CE1-B948-922F-753D73504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5EB7-6656-C848-8700-BC8AD07B8F5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36A8C-A013-3846-80AB-7EB510F4B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25CB78-D09B-2E4E-97D6-F7CDC820D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4A56F-DAD8-2146-8D92-3FC24FE88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12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F7B963-2B73-3C4E-9B51-F6DDBCFA8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5EB7-6656-C848-8700-BC8AD07B8F5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6CC2C5-BC93-9A47-B1E8-D7E0A83E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ED0C1-8331-964D-9ED5-163021F4D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4A56F-DAD8-2146-8D92-3FC24FE88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8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71649-D86A-DE40-A249-334967B2D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2FB1D-673C-004C-93CB-A043EE093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86876-6A4C-0646-9E1A-05DB89289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FDE01-E6D9-BB43-9C17-0B3DEE6A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5EB7-6656-C848-8700-BC8AD07B8F5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DBBA3-CB23-8D41-A92E-B03C2165D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22F03-2B44-D344-A734-75E30C4DD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4A56F-DAD8-2146-8D92-3FC24FE88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87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DBE9B-6A54-A94D-B04A-531BF6FD8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434948-A228-AA47-BBEB-33EB47FD64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2125E-C141-ED46-B82A-365D7454B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0C1BC-6817-6B4E-956D-B7F9592FE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5EB7-6656-C848-8700-BC8AD07B8F5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7A8AF-8DF9-0248-9CC6-0A43EFF73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D0025-8374-6844-A0B0-5CF41A037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4A56F-DAD8-2146-8D92-3FC24FE88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6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AAC020-E776-CD4F-BD2A-247CC1439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143F9-3F61-9B4A-ABE3-90EDD8F9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93073-2BC9-0C45-8E78-663D29DF8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75EB7-6656-C848-8700-BC8AD07B8F5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460FE-4D13-DC4B-A090-A722D592D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31BF5-3217-C641-96F0-2140023CA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4A56F-DAD8-2146-8D92-3FC24FE88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8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enome.gov/about-genomics/fact-sheets/Sequencing-Human-Genome-cost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2515569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cer.org/cancer/cancer-basics/lifetime-probability-of-developing-or-dying-from-cancer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azzlerblog.wordpress.com/2014/07/10/dalign-fast-and-sensitive-detection-of-all-pairwise-local-alignments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hyperlink" Target="https://www.darwinspet.com/cat-food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nnualreviews.org/doi/pdf/10.1146/annurev-genom-083115-022413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E1435C-FFFA-324F-A3CB-C36221BF4551}"/>
              </a:ext>
            </a:extLst>
          </p:cNvPr>
          <p:cNvSpPr txBox="1"/>
          <p:nvPr/>
        </p:nvSpPr>
        <p:spPr>
          <a:xfrm>
            <a:off x="105508" y="0"/>
            <a:ext cx="11992707" cy="69249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54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5400" dirty="0" err="1">
                <a:latin typeface="Garamond" panose="02020404030301010803" pitchFamily="18" charset="0"/>
              </a:rPr>
              <a:t>darwin</a:t>
            </a:r>
            <a:r>
              <a:rPr lang="en-US" sz="5400" dirty="0">
                <a:latin typeface="Garamond" panose="02020404030301010803" pitchFamily="18" charset="0"/>
              </a:rPr>
              <a:t>: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	</a:t>
            </a:r>
            <a:r>
              <a:rPr lang="en-US" sz="3200" dirty="0">
                <a:latin typeface="Garamond" panose="02020404030301010803" pitchFamily="18" charset="0"/>
              </a:rPr>
              <a:t> 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a genomics co-processor provides up to </a:t>
            </a:r>
            <a:b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	15,000× acceleration on long read assembly</a:t>
            </a:r>
          </a:p>
          <a:p>
            <a:pPr algn="r"/>
            <a:endParaRPr lang="en-US" sz="32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isaac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stier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robson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duke university</a:t>
            </a:r>
          </a:p>
          <a:p>
            <a:pPr algn="r"/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4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nov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370728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6F3C4D-D7E4-744F-8586-8467C849FC15}"/>
              </a:ext>
            </a:extLst>
          </p:cNvPr>
          <p:cNvSpPr/>
          <p:nvPr/>
        </p:nvSpPr>
        <p:spPr>
          <a:xfrm>
            <a:off x="1828800" y="5621375"/>
            <a:ext cx="8639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Helvetica" pitchFamily="2" charset="0"/>
              </a:rPr>
              <a:t>darwin</a:t>
            </a:r>
            <a:r>
              <a:rPr lang="en-US" sz="2400" dirty="0">
                <a:latin typeface="Helvetica" pitchFamily="2" charset="0"/>
              </a:rPr>
              <a:t> reported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10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 err="1">
                <a:latin typeface="Garamond" panose="02020404030301010803" pitchFamily="18" charset="0"/>
              </a:rPr>
              <a:t>tl;dr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5EA253-F1F3-9E4D-9BAC-C1C0E6AE5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190" y="1529831"/>
            <a:ext cx="8961128" cy="37983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A9C253-0406-624F-AEC9-8C667724A623}"/>
              </a:ext>
            </a:extLst>
          </p:cNvPr>
          <p:cNvSpPr/>
          <p:nvPr/>
        </p:nvSpPr>
        <p:spPr>
          <a:xfrm>
            <a:off x="7643813" y="1328738"/>
            <a:ext cx="3143250" cy="4171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6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11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 err="1">
                <a:latin typeface="Garamond" panose="02020404030301010803" pitchFamily="18" charset="0"/>
              </a:rPr>
              <a:t>tl;dr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298F59-2068-4749-B947-289DBF1AA460}"/>
              </a:ext>
            </a:extLst>
          </p:cNvPr>
          <p:cNvSpPr/>
          <p:nvPr/>
        </p:nvSpPr>
        <p:spPr>
          <a:xfrm>
            <a:off x="419100" y="1830058"/>
            <a:ext cx="11353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Helvetica" pitchFamily="2" charset="0"/>
              </a:rPr>
              <a:t>darwin</a:t>
            </a:r>
            <a:r>
              <a:rPr lang="en-US" sz="3200" dirty="0">
                <a:latin typeface="Helvetica" pitchFamily="2" charset="0"/>
              </a:rPr>
              <a:t> </a:t>
            </a:r>
            <a:r>
              <a:rPr lang="en-US" sz="3200" dirty="0" err="1">
                <a:latin typeface="Helvetica" pitchFamily="2" charset="0"/>
              </a:rPr>
              <a:t>fpga</a:t>
            </a:r>
            <a:r>
              <a:rPr lang="en-US" sz="3200" dirty="0">
                <a:latin typeface="Helvetica" pitchFamily="2" charset="0"/>
              </a:rPr>
              <a:t> &amp; </a:t>
            </a:r>
            <a:r>
              <a:rPr lang="en-US" sz="3200" dirty="0" err="1">
                <a:latin typeface="Helvetica" pitchFamily="2" charset="0"/>
              </a:rPr>
              <a:t>asic</a:t>
            </a:r>
            <a:r>
              <a:rPr lang="en-US" sz="3200" dirty="0">
                <a:latin typeface="Helvetica" pitchFamily="2" charset="0"/>
              </a:rPr>
              <a:t> provide </a:t>
            </a:r>
            <a:br>
              <a:rPr lang="en-US" sz="3200" dirty="0">
                <a:latin typeface="Helvetica" pitchFamily="2" charset="0"/>
              </a:rPr>
            </a:br>
            <a:r>
              <a:rPr lang="en-US" sz="3200" dirty="0">
                <a:latin typeface="Helvetica" pitchFamily="2" charset="0"/>
              </a:rPr>
              <a:t>significant speedup (compared to software) </a:t>
            </a:r>
          </a:p>
          <a:p>
            <a:endParaRPr lang="en-US" sz="3200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" pitchFamily="2" charset="0"/>
              </a:rPr>
              <a:t>for both </a:t>
            </a:r>
            <a:r>
              <a:rPr lang="en-US" sz="3200" i="1" dirty="0">
                <a:latin typeface="Helvetica" pitchFamily="2" charset="0"/>
              </a:rPr>
              <a:t>de novo</a:t>
            </a:r>
            <a:r>
              <a:rPr lang="en-US" sz="3200" dirty="0">
                <a:latin typeface="Helvetica" pitchFamily="2" charset="0"/>
              </a:rPr>
              <a:t> and reference-guided assembly of a genome at an acceptable sensitivity</a:t>
            </a:r>
          </a:p>
          <a:p>
            <a:endParaRPr lang="en-US" sz="3200" i="1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Helvetica" pitchFamily="2" charset="0"/>
              </a:rPr>
              <a:t>darwin’s</a:t>
            </a:r>
            <a:r>
              <a:rPr lang="en-US" sz="3200" dirty="0">
                <a:latin typeface="Helvetica" pitchFamily="2" charset="0"/>
              </a:rPr>
              <a:t> bottleneck (for author’s choice of parameters) is </a:t>
            </a:r>
            <a:r>
              <a:rPr lang="en-US" sz="3200" b="1" dirty="0">
                <a:latin typeface="Helvetica" pitchFamily="2" charset="0"/>
              </a:rPr>
              <a:t>dram bandwidth</a:t>
            </a:r>
            <a:r>
              <a:rPr lang="en-US" sz="3200" dirty="0">
                <a:latin typeface="Helvetica" pitchFamily="2" charset="0"/>
              </a:rPr>
              <a:t> (not a trivial result)</a:t>
            </a:r>
          </a:p>
        </p:txBody>
      </p:sp>
    </p:spTree>
    <p:extLst>
      <p:ext uri="{BB962C8B-B14F-4D97-AF65-F5344CB8AC3E}">
        <p14:creationId xmlns:p14="http://schemas.microsoft.com/office/powerpoint/2010/main" val="243477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E1435C-FFFA-324F-A3CB-C36221BF4551}"/>
              </a:ext>
            </a:extLst>
          </p:cNvPr>
          <p:cNvSpPr txBox="1"/>
          <p:nvPr/>
        </p:nvSpPr>
        <p:spPr>
          <a:xfrm>
            <a:off x="99646" y="2967335"/>
            <a:ext cx="1199270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bio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bckgd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558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13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bio </a:t>
            </a:r>
            <a:r>
              <a:rPr lang="en-US" dirty="0" err="1">
                <a:latin typeface="Garamond" panose="02020404030301010803" pitchFamily="18" charset="0"/>
              </a:rPr>
              <a:t>bckgd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2F446A-7B07-9647-972A-4783D7E11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366" y="36368"/>
            <a:ext cx="6959268" cy="64565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4B51A0-F7AB-934A-A5D7-79F7224DC94D}"/>
              </a:ext>
            </a:extLst>
          </p:cNvPr>
          <p:cNvSpPr/>
          <p:nvPr/>
        </p:nvSpPr>
        <p:spPr>
          <a:xfrm>
            <a:off x="2700336" y="2321170"/>
            <a:ext cx="3352800" cy="902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420066-E138-C448-B25F-7996E1442D5F}"/>
              </a:ext>
            </a:extLst>
          </p:cNvPr>
          <p:cNvSpPr/>
          <p:nvPr/>
        </p:nvSpPr>
        <p:spPr>
          <a:xfrm>
            <a:off x="2128837" y="3223847"/>
            <a:ext cx="3924299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EBD35E-064E-AB45-90D5-114F62A46925}"/>
              </a:ext>
            </a:extLst>
          </p:cNvPr>
          <p:cNvSpPr/>
          <p:nvPr/>
        </p:nvSpPr>
        <p:spPr>
          <a:xfrm>
            <a:off x="1814511" y="4549410"/>
            <a:ext cx="4238625" cy="1608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8E9E04-7D49-4741-B786-C464E1A74871}"/>
              </a:ext>
            </a:extLst>
          </p:cNvPr>
          <p:cNvSpPr/>
          <p:nvPr/>
        </p:nvSpPr>
        <p:spPr>
          <a:xfrm>
            <a:off x="6110287" y="486528"/>
            <a:ext cx="4267202" cy="3928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5B1B7A-60E3-7140-B877-3DC61CF8BF9F}"/>
              </a:ext>
            </a:extLst>
          </p:cNvPr>
          <p:cNvSpPr/>
          <p:nvPr/>
        </p:nvSpPr>
        <p:spPr>
          <a:xfrm>
            <a:off x="6110287" y="4414838"/>
            <a:ext cx="3800477" cy="189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ADD78A-5AA5-A742-8986-BBF0EB7C6548}"/>
              </a:ext>
            </a:extLst>
          </p:cNvPr>
          <p:cNvSpPr/>
          <p:nvPr/>
        </p:nvSpPr>
        <p:spPr>
          <a:xfrm>
            <a:off x="1699336" y="6141983"/>
            <a:ext cx="1197380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https://www.genome.gov/about-genomics/fact-sheets/Sequencing-Human-Genome-cost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33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14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bio </a:t>
            </a:r>
            <a:r>
              <a:rPr lang="en-US" dirty="0" err="1">
                <a:latin typeface="Garamond" panose="02020404030301010803" pitchFamily="18" charset="0"/>
              </a:rPr>
              <a:t>bckgd</a:t>
            </a:r>
            <a:r>
              <a:rPr lang="en-US" dirty="0">
                <a:latin typeface="Garamond" panose="02020404030301010803" pitchFamily="18" charset="0"/>
              </a:rPr>
              <a:t> </a:t>
            </a:r>
            <a:br>
              <a:rPr lang="en-US" dirty="0">
                <a:latin typeface="Garamond" panose="02020404030301010803" pitchFamily="18" charset="0"/>
              </a:rPr>
            </a:b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coverage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4C600C-84C7-6A46-BEF5-42805E153B09}"/>
              </a:ext>
            </a:extLst>
          </p:cNvPr>
          <p:cNvSpPr/>
          <p:nvPr/>
        </p:nvSpPr>
        <p:spPr>
          <a:xfrm>
            <a:off x="2009775" y="2162860"/>
            <a:ext cx="817245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+mj-lt"/>
              <a:buAutoNum type="romanLcPeriod"/>
            </a:pPr>
            <a:r>
              <a:rPr lang="en-US" sz="2400" dirty="0">
                <a:latin typeface="Helvetica" pitchFamily="2" charset="0"/>
              </a:rPr>
              <a:t>“shearing </a:t>
            </a:r>
            <a:r>
              <a:rPr lang="en-US" sz="2400" dirty="0" err="1">
                <a:latin typeface="Helvetica" pitchFamily="2" charset="0"/>
              </a:rPr>
              <a:t>dna</a:t>
            </a:r>
            <a:r>
              <a:rPr lang="en-US" sz="2400" dirty="0">
                <a:latin typeface="Helvetica" pitchFamily="2" charset="0"/>
              </a:rPr>
              <a:t> molecules of the genome into a large number </a:t>
            </a:r>
            <a:r>
              <a:rPr lang="en-US" sz="2800" b="1" dirty="0">
                <a:latin typeface="Cambria" panose="02040503050406030204" pitchFamily="18" charset="0"/>
              </a:rPr>
              <a:t>n</a:t>
            </a:r>
            <a:r>
              <a:rPr lang="en-US" sz="2400" dirty="0">
                <a:latin typeface="Helvetica" pitchFamily="2" charset="0"/>
              </a:rPr>
              <a:t> of random fragments”</a:t>
            </a:r>
          </a:p>
          <a:p>
            <a:pPr marL="400050" indent="-400050">
              <a:buFont typeface="+mj-lt"/>
              <a:buAutoNum type="romanLcPeriod"/>
            </a:pPr>
            <a:endParaRPr lang="en-US" sz="2400" dirty="0">
              <a:latin typeface="Helvetica" pitchFamily="2" charset="0"/>
            </a:endParaRPr>
          </a:p>
          <a:p>
            <a:pPr marL="400050" indent="-400050">
              <a:buFont typeface="+mj-lt"/>
              <a:buAutoNum type="romanLcPeriod"/>
            </a:pPr>
            <a:r>
              <a:rPr lang="en-US" sz="2400" dirty="0"/>
              <a:t> </a:t>
            </a:r>
            <a:r>
              <a:rPr lang="en-US" sz="2800" b="1" dirty="0">
                <a:latin typeface="Cambria" panose="02040503050406030204" pitchFamily="18" charset="0"/>
              </a:rPr>
              <a:t>n</a:t>
            </a:r>
            <a:r>
              <a:rPr lang="en-US" sz="2400" dirty="0"/>
              <a:t> “</a:t>
            </a:r>
            <a:r>
              <a:rPr lang="en-US" sz="2400" dirty="0">
                <a:latin typeface="Helvetica" pitchFamily="2" charset="0"/>
              </a:rPr>
              <a:t>chosen such that each base-pair of the genome </a:t>
            </a:r>
            <a:r>
              <a:rPr lang="en-US" sz="2800" b="1" dirty="0">
                <a:latin typeface="Cambria" panose="02040503050406030204" pitchFamily="18" charset="0"/>
              </a:rPr>
              <a:t>g</a:t>
            </a:r>
            <a:r>
              <a:rPr lang="en-US" sz="2400" dirty="0"/>
              <a:t> </a:t>
            </a:r>
            <a:r>
              <a:rPr lang="en-US" sz="2400" dirty="0">
                <a:latin typeface="Helvetica" pitchFamily="2" charset="0"/>
              </a:rPr>
              <a:t>is expected to be covered more than once”</a:t>
            </a:r>
          </a:p>
          <a:p>
            <a:pPr marL="400050" indent="-400050">
              <a:buFont typeface="+mj-lt"/>
              <a:buAutoNum type="romanLcPeriod"/>
            </a:pPr>
            <a:endParaRPr lang="en-US" sz="2400" dirty="0">
              <a:latin typeface="Helvetica" pitchFamily="2" charset="0"/>
            </a:endParaRPr>
          </a:p>
          <a:p>
            <a:pPr marL="400050" indent="-400050">
              <a:buFont typeface="+mj-lt"/>
              <a:buAutoNum type="romanLcPeriod"/>
            </a:pPr>
            <a:r>
              <a:rPr lang="en-US" sz="2400" dirty="0">
                <a:latin typeface="Helvetica" pitchFamily="2" charset="0"/>
              </a:rPr>
              <a:t>“long-read sequencing technologies… have a mean read length </a:t>
            </a:r>
            <a:r>
              <a:rPr lang="en-US" sz="2800" b="1" dirty="0">
                <a:latin typeface="Cambria" panose="02040503050406030204" pitchFamily="18" charset="0"/>
              </a:rPr>
              <a:t>𝓁</a:t>
            </a:r>
            <a:r>
              <a:rPr lang="en-US" sz="2400" dirty="0">
                <a:latin typeface="Helvetica" pitchFamily="2" charset="0"/>
              </a:rPr>
              <a:t> of about 10Kbp”</a:t>
            </a:r>
          </a:p>
        </p:txBody>
      </p:sp>
    </p:spTree>
    <p:extLst>
      <p:ext uri="{BB962C8B-B14F-4D97-AF65-F5344CB8AC3E}">
        <p14:creationId xmlns:p14="http://schemas.microsoft.com/office/powerpoint/2010/main" val="413734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15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bio </a:t>
            </a:r>
            <a:r>
              <a:rPr lang="en-US" dirty="0" err="1">
                <a:latin typeface="Garamond" panose="02020404030301010803" pitchFamily="18" charset="0"/>
              </a:rPr>
              <a:t>bckgd</a:t>
            </a:r>
            <a:r>
              <a:rPr lang="en-US" dirty="0">
                <a:latin typeface="Garamond" panose="02020404030301010803" pitchFamily="18" charset="0"/>
              </a:rPr>
              <a:t> </a:t>
            </a:r>
            <a:br>
              <a:rPr lang="en-US" dirty="0">
                <a:latin typeface="Garamond" panose="02020404030301010803" pitchFamily="18" charset="0"/>
              </a:rPr>
            </a:b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coverage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4C600C-84C7-6A46-BEF5-42805E153B09}"/>
              </a:ext>
            </a:extLst>
          </p:cNvPr>
          <p:cNvSpPr/>
          <p:nvPr/>
        </p:nvSpPr>
        <p:spPr>
          <a:xfrm>
            <a:off x="2190750" y="1348078"/>
            <a:ext cx="817245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latin typeface="Cambria" panose="02040503050406030204" pitchFamily="18" charset="0"/>
            </a:endParaRPr>
          </a:p>
          <a:p>
            <a:pPr algn="ctr"/>
            <a:r>
              <a:rPr lang="en-US" sz="3200" b="1" dirty="0">
                <a:latin typeface="Cambria" panose="02040503050406030204" pitchFamily="18" charset="0"/>
              </a:rPr>
              <a:t>c </a:t>
            </a:r>
            <a:r>
              <a:rPr lang="en-US" sz="2800" dirty="0">
                <a:latin typeface="Helvetica" pitchFamily="2" charset="0"/>
              </a:rPr>
              <a:t>&lt;&gt; </a:t>
            </a:r>
            <a:r>
              <a:rPr lang="en-US" sz="3200" dirty="0">
                <a:latin typeface="Helvetica" pitchFamily="2" charset="0"/>
              </a:rPr>
              <a:t>coverage</a:t>
            </a:r>
          </a:p>
          <a:p>
            <a:pPr algn="ctr"/>
            <a:endParaRPr lang="en-US" sz="3200" dirty="0">
              <a:latin typeface="Helvetica" pitchFamily="2" charset="0"/>
            </a:endParaRPr>
          </a:p>
          <a:p>
            <a:pPr algn="ctr"/>
            <a:r>
              <a:rPr lang="en-US" sz="4800" b="1" dirty="0">
                <a:latin typeface="Cambria" panose="02040503050406030204" pitchFamily="18" charset="0"/>
              </a:rPr>
              <a:t>c = n * 𝓁 / g</a:t>
            </a:r>
            <a:endParaRPr lang="en-US" sz="4400" b="1" dirty="0">
              <a:latin typeface="Cambria" panose="02040503050406030204" pitchFamily="18" charset="0"/>
            </a:endParaRPr>
          </a:p>
          <a:p>
            <a:endParaRPr lang="en-US" sz="2800" b="1" dirty="0">
              <a:latin typeface="Cambria" panose="02040503050406030204" pitchFamily="18" charset="0"/>
            </a:endParaRPr>
          </a:p>
          <a:p>
            <a:endParaRPr lang="en-US" sz="2800" b="1" dirty="0">
              <a:latin typeface="Cambria" panose="02040503050406030204" pitchFamily="18" charset="0"/>
            </a:endParaRP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n</a:t>
            </a:r>
            <a:r>
              <a:rPr lang="en-US" sz="2400" dirty="0">
                <a:latin typeface="Helvetica" pitchFamily="2" charset="0"/>
              </a:rPr>
              <a:t> &lt;&gt; # random fragments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g </a:t>
            </a:r>
            <a:r>
              <a:rPr lang="en-US" sz="2400" dirty="0">
                <a:latin typeface="Helvetica" pitchFamily="2" charset="0"/>
              </a:rPr>
              <a:t>&lt;&gt; genome size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𝓁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  <a:r>
              <a:rPr lang="en-US" sz="2400" dirty="0">
                <a:latin typeface="Helvetica" pitchFamily="2" charset="0"/>
              </a:rPr>
              <a:t>&lt;&gt; read length</a:t>
            </a:r>
          </a:p>
          <a:p>
            <a:pPr algn="ctr"/>
            <a:endParaRPr lang="en-US" sz="2400" dirty="0">
              <a:latin typeface="Helvetica" pitchFamily="2" charset="0"/>
            </a:endParaRPr>
          </a:p>
          <a:p>
            <a:pPr algn="ctr"/>
            <a:endParaRPr lang="en-US" sz="2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90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E1435C-FFFA-324F-A3CB-C36221BF4551}"/>
              </a:ext>
            </a:extLst>
          </p:cNvPr>
          <p:cNvSpPr txBox="1"/>
          <p:nvPr/>
        </p:nvSpPr>
        <p:spPr>
          <a:xfrm>
            <a:off x="99646" y="2967335"/>
            <a:ext cx="1199270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motivation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459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17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causes of cancer</a:t>
            </a:r>
            <a:endParaRPr lang="en-US" sz="1800" dirty="0">
              <a:latin typeface="Garamond" panose="020204040303010108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00419C-51A7-CD4E-91D1-AA860BDBF698}"/>
              </a:ext>
            </a:extLst>
          </p:cNvPr>
          <p:cNvSpPr/>
          <p:nvPr/>
        </p:nvSpPr>
        <p:spPr>
          <a:xfrm>
            <a:off x="0" y="5569545"/>
            <a:ext cx="76738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 pitchFamily="2" charset="0"/>
              </a:rPr>
              <a:t>“Cancer is a Preventable Disease that Requires Major Lifestyle Changes”</a:t>
            </a:r>
          </a:p>
          <a:p>
            <a:r>
              <a:rPr lang="en-US" dirty="0">
                <a:latin typeface="Helvetica" pitchFamily="2" charset="0"/>
              </a:rPr>
              <a:t>Anand et al. (2008) </a:t>
            </a:r>
            <a:endParaRPr lang="en-US" dirty="0">
              <a:latin typeface="Helvetica" pitchFamily="2" charset="0"/>
              <a:hlinkClick r:id="rId3"/>
            </a:endParaRPr>
          </a:p>
          <a:p>
            <a:r>
              <a:rPr lang="en-US" dirty="0">
                <a:latin typeface="Helvetica" pitchFamily="2" charset="0"/>
                <a:hlinkClick r:id="rId3"/>
              </a:rPr>
              <a:t>https://www.ncbi.nlm.nih.gov/pmc/articles/PMC2515569/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2E7065-906D-7545-B755-497C58B16472}"/>
              </a:ext>
            </a:extLst>
          </p:cNvPr>
          <p:cNvSpPr/>
          <p:nvPr/>
        </p:nvSpPr>
        <p:spPr>
          <a:xfrm>
            <a:off x="2423375" y="1671065"/>
            <a:ext cx="734525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“Although </a:t>
            </a:r>
            <a:r>
              <a:rPr lang="en-US" sz="4000" dirty="0">
                <a:latin typeface="Helvetica" pitchFamily="2" charset="0"/>
              </a:rPr>
              <a:t>all cancers </a:t>
            </a:r>
            <a:r>
              <a:rPr lang="en-US" sz="2400" dirty="0">
                <a:latin typeface="Helvetica" pitchFamily="2" charset="0"/>
              </a:rPr>
              <a:t>are a result of </a:t>
            </a:r>
            <a:r>
              <a:rPr lang="en-US" sz="4400" dirty="0">
                <a:latin typeface="Helvetica" pitchFamily="2" charset="0"/>
              </a:rPr>
              <a:t>multiple mutations</a:t>
            </a:r>
            <a:r>
              <a:rPr lang="en-US" sz="2400" dirty="0">
                <a:latin typeface="Helvetica" pitchFamily="2" charset="0"/>
              </a:rPr>
              <a:t>... </a:t>
            </a:r>
          </a:p>
          <a:p>
            <a:endParaRPr lang="en-US" sz="2800" dirty="0">
              <a:latin typeface="Helvetica" pitchFamily="2" charset="0"/>
            </a:endParaRPr>
          </a:p>
          <a:p>
            <a:endParaRPr lang="en-US" sz="2800" dirty="0">
              <a:latin typeface="Helvetica" pitchFamily="2" charset="0"/>
            </a:endParaRPr>
          </a:p>
          <a:p>
            <a:pPr algn="r"/>
            <a:r>
              <a:rPr lang="en-US" sz="2800" dirty="0">
                <a:latin typeface="Helvetica" pitchFamily="2" charset="0"/>
              </a:rPr>
              <a:t>…[90-95% of cancers]</a:t>
            </a:r>
            <a:r>
              <a:rPr lang="en-US" sz="2400" dirty="0">
                <a:latin typeface="Helvetica" pitchFamily="2" charset="0"/>
              </a:rPr>
              <a:t> are due to </a:t>
            </a:r>
            <a:r>
              <a:rPr lang="en-US" sz="3600" dirty="0">
                <a:latin typeface="Helvetica" pitchFamily="2" charset="0"/>
              </a:rPr>
              <a:t>interaction with the environment</a:t>
            </a:r>
            <a:r>
              <a:rPr lang="en-US" sz="2400" dirty="0">
                <a:latin typeface="Helvetica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58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18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lifetime risk of cancer in xx and </a:t>
            </a:r>
            <a:r>
              <a:rPr lang="en-US" dirty="0" err="1">
                <a:latin typeface="Garamond" panose="02020404030301010803" pitchFamily="18" charset="0"/>
              </a:rPr>
              <a:t>xy</a:t>
            </a:r>
            <a:br>
              <a:rPr lang="en-US" dirty="0">
                <a:latin typeface="Garamond" panose="02020404030301010803" pitchFamily="18" charset="0"/>
              </a:rPr>
            </a:br>
            <a:r>
              <a:rPr lang="en-US" sz="1800" dirty="0" err="1">
                <a:latin typeface="Garamond" panose="02020404030301010803" pitchFamily="18" charset="0"/>
              </a:rPr>
              <a:t>american</a:t>
            </a:r>
            <a:r>
              <a:rPr lang="en-US" sz="1800" dirty="0">
                <a:latin typeface="Garamond" panose="02020404030301010803" pitchFamily="18" charset="0"/>
              </a:rPr>
              <a:t> cancer society</a:t>
            </a:r>
            <a:br>
              <a:rPr lang="en-US" sz="1800" dirty="0">
                <a:latin typeface="Garamond" panose="02020404030301010803" pitchFamily="18" charset="0"/>
              </a:rPr>
            </a:br>
            <a:r>
              <a:rPr lang="en-US" sz="1800" dirty="0">
                <a:hlinkClick r:id="rId3"/>
              </a:rPr>
              <a:t>https://www.cancer.org/cancer/cancer-basics/lifetime-probability-of-developing-or-dying-from-cancer.html</a:t>
            </a:r>
            <a:endParaRPr lang="en-US" sz="1800" dirty="0">
              <a:latin typeface="Garamond" panose="020204040303010108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070F0C-538D-1140-8BEC-51F1BAAA0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75" y="1519784"/>
            <a:ext cx="4694615" cy="4911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9418A7-52E5-4442-A246-A32502B09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112" y="1605948"/>
            <a:ext cx="4559191" cy="476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19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genomics data is a lot of work</a:t>
            </a:r>
            <a:br>
              <a:rPr lang="en-US" dirty="0">
                <a:latin typeface="Garamond" panose="02020404030301010803" pitchFamily="18" charset="0"/>
              </a:rPr>
            </a:b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daligner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: de novo alignment job</a:t>
            </a:r>
            <a:endParaRPr lang="en-US" sz="18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8D478F-1C77-0648-BD29-9856F00C6D13}"/>
              </a:ext>
            </a:extLst>
          </p:cNvPr>
          <p:cNvSpPr/>
          <p:nvPr/>
        </p:nvSpPr>
        <p:spPr>
          <a:xfrm>
            <a:off x="642937" y="6006197"/>
            <a:ext cx="12358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https://dazzlerblog.wordpress.com/2014/07/10/dalign-fast-and-sensitive-detection-of-all-pairwise-local-alignments/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F0F500-AE29-0F42-8D30-FADF2C8EDE05}"/>
              </a:ext>
            </a:extLst>
          </p:cNvPr>
          <p:cNvSpPr/>
          <p:nvPr/>
        </p:nvSpPr>
        <p:spPr>
          <a:xfrm>
            <a:off x="2090737" y="1948609"/>
            <a:ext cx="801052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Helvetica Neue" panose="02000503000000020004" pitchFamily="2" charset="0"/>
              </a:rPr>
              <a:t>“For example</a:t>
            </a:r>
            <a:r>
              <a:rPr lang="en-US" sz="2400" dirty="0">
                <a:latin typeface="Helvetica Neue" panose="02000503000000020004" pitchFamily="2" charset="0"/>
              </a:rPr>
              <a:t>, on the </a:t>
            </a:r>
            <a:r>
              <a:rPr lang="en-US" sz="2400" dirty="0" err="1">
                <a:latin typeface="Helvetica Neue" panose="02000503000000020004" pitchFamily="2" charset="0"/>
              </a:rPr>
              <a:t>Pacbio</a:t>
            </a:r>
            <a:r>
              <a:rPr lang="en-US" sz="2400" dirty="0">
                <a:latin typeface="Helvetica Neue" panose="02000503000000020004" pitchFamily="2" charset="0"/>
              </a:rPr>
              <a:t> 54X human data set, </a:t>
            </a:r>
            <a:r>
              <a:rPr lang="en-US" sz="3200" b="1" dirty="0" err="1">
                <a:latin typeface="Helvetica Neue" panose="02000503000000020004" pitchFamily="2" charset="0"/>
              </a:rPr>
              <a:t>daligner</a:t>
            </a:r>
            <a:r>
              <a:rPr lang="en-US" sz="3200" dirty="0">
                <a:latin typeface="Helvetica Neue" panose="02000503000000020004" pitchFamily="2" charset="0"/>
              </a:rPr>
              <a:t> took 15,600 CPU hours </a:t>
            </a:r>
            <a:r>
              <a:rPr lang="en-US" sz="2400" dirty="0">
                <a:latin typeface="Helvetica Neue" panose="02000503000000020004" pitchFamily="2" charset="0"/>
              </a:rPr>
              <a:t>on our </a:t>
            </a:r>
          </a:p>
          <a:p>
            <a:endParaRPr lang="en-US" sz="2400" dirty="0">
              <a:latin typeface="Helvetica Neue" panose="02000503000000020004" pitchFamily="2" charset="0"/>
            </a:endParaRPr>
          </a:p>
          <a:p>
            <a:pPr algn="ctr"/>
            <a:r>
              <a:rPr lang="en-US" sz="4400" dirty="0">
                <a:latin typeface="Helvetica Neue" panose="02000503000000020004" pitchFamily="2" charset="0"/>
              </a:rPr>
              <a:t>modest 480 core HPC cluster</a:t>
            </a:r>
            <a:r>
              <a:rPr lang="en-US" sz="2400" dirty="0">
                <a:latin typeface="Helvetica Neue" panose="02000503000000020004" pitchFamily="2" charset="0"/>
              </a:rPr>
              <a:t>, </a:t>
            </a:r>
          </a:p>
          <a:p>
            <a:endParaRPr lang="en-US" sz="2400" dirty="0">
              <a:latin typeface="Helvetica Neue" panose="02000503000000020004" pitchFamily="2" charset="0"/>
            </a:endParaRPr>
          </a:p>
          <a:p>
            <a:pPr algn="r"/>
            <a:r>
              <a:rPr lang="en-US" sz="2400" dirty="0">
                <a:latin typeface="Helvetica Neue" panose="02000503000000020004" pitchFamily="2" charset="0"/>
              </a:rPr>
              <a:t>and as a monolithic run </a:t>
            </a:r>
            <a:br>
              <a:rPr lang="en-US" sz="2400" dirty="0">
                <a:latin typeface="Helvetica Neue" panose="02000503000000020004" pitchFamily="2" charset="0"/>
              </a:rPr>
            </a:br>
            <a:r>
              <a:rPr lang="en-US" sz="3200" dirty="0">
                <a:latin typeface="Helvetica Neue" panose="02000503000000020004" pitchFamily="2" charset="0"/>
              </a:rPr>
              <a:t>would have required at least 12Tb </a:t>
            </a:r>
            <a:br>
              <a:rPr lang="en-US" sz="3200" dirty="0">
                <a:latin typeface="Helvetica Neue" panose="02000503000000020004" pitchFamily="2" charset="0"/>
              </a:rPr>
            </a:br>
            <a:r>
              <a:rPr lang="en-US" sz="2400" dirty="0">
                <a:latin typeface="Helvetica Neue" panose="02000503000000020004" pitchFamily="2" charset="0"/>
              </a:rPr>
              <a:t>of memory!”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504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F5EACB-C924-8C44-8C66-9E96DE3B1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567" y="1939044"/>
            <a:ext cx="4421132" cy="2940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E1435C-FFFA-324F-A3CB-C36221BF4551}"/>
              </a:ext>
            </a:extLst>
          </p:cNvPr>
          <p:cNvSpPr txBox="1"/>
          <p:nvPr/>
        </p:nvSpPr>
        <p:spPr>
          <a:xfrm>
            <a:off x="105508" y="0"/>
            <a:ext cx="1199270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darwin’s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pet food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280F21-353D-BF42-8412-774AFDA570A9}"/>
              </a:ext>
            </a:extLst>
          </p:cNvPr>
          <p:cNvSpPr/>
          <p:nvPr/>
        </p:nvSpPr>
        <p:spPr>
          <a:xfrm>
            <a:off x="4139567" y="6244709"/>
            <a:ext cx="3912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https://www.darwinspet.com/cat-food/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E011F-52B9-7F43-A067-4C7AC1027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27" y="1629004"/>
            <a:ext cx="4251958" cy="3599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E5CD52-9131-1B4A-A921-024B87922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2812" y="1629004"/>
            <a:ext cx="4251958" cy="359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8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E1435C-FFFA-324F-A3CB-C36221BF4551}"/>
              </a:ext>
            </a:extLst>
          </p:cNvPr>
          <p:cNvSpPr txBox="1"/>
          <p:nvPr/>
        </p:nvSpPr>
        <p:spPr>
          <a:xfrm>
            <a:off x="99646" y="2967335"/>
            <a:ext cx="1199270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big picture of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darwin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753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21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string alignment</a:t>
            </a:r>
            <a:endParaRPr lang="en-US" sz="18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CC1838-C804-5448-9C28-91CA51B85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6" y="3014965"/>
            <a:ext cx="12099540" cy="3419870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C667335E-A3FC-6446-AB8F-78C9ACD8D88B}"/>
              </a:ext>
            </a:extLst>
          </p:cNvPr>
          <p:cNvSpPr/>
          <p:nvPr/>
        </p:nvSpPr>
        <p:spPr>
          <a:xfrm>
            <a:off x="1828800" y="2731282"/>
            <a:ext cx="576286" cy="11634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367F93-F8AC-CA4C-9F75-87A3A346DB78}"/>
              </a:ext>
            </a:extLst>
          </p:cNvPr>
          <p:cNvSpPr txBox="1"/>
          <p:nvPr/>
        </p:nvSpPr>
        <p:spPr>
          <a:xfrm>
            <a:off x="1015620" y="1562963"/>
            <a:ext cx="2202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dynamic programming</a:t>
            </a:r>
          </a:p>
          <a:p>
            <a:pPr algn="ctr"/>
            <a:r>
              <a:rPr lang="en-US" sz="2400" dirty="0">
                <a:latin typeface="Helvetica" pitchFamily="2" charset="0"/>
              </a:rPr>
              <a:t>formulation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8B9C75CE-4F47-B34A-B7CF-D1BF53343E3C}"/>
              </a:ext>
            </a:extLst>
          </p:cNvPr>
          <p:cNvSpPr/>
          <p:nvPr/>
        </p:nvSpPr>
        <p:spPr>
          <a:xfrm>
            <a:off x="4916065" y="2421766"/>
            <a:ext cx="576286" cy="133584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5E147C-296F-454B-A2A9-C2F5166B9A2E}"/>
              </a:ext>
            </a:extLst>
          </p:cNvPr>
          <p:cNvSpPr txBox="1"/>
          <p:nvPr/>
        </p:nvSpPr>
        <p:spPr>
          <a:xfrm>
            <a:off x="4102885" y="1902061"/>
            <a:ext cx="2202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cost matrix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749DB0DB-551D-E347-BDA8-5742884D956B}"/>
              </a:ext>
            </a:extLst>
          </p:cNvPr>
          <p:cNvSpPr/>
          <p:nvPr/>
        </p:nvSpPr>
        <p:spPr>
          <a:xfrm>
            <a:off x="7512830" y="2416986"/>
            <a:ext cx="576286" cy="56896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7D405-706D-2B4D-8A76-30369E54D06A}"/>
              </a:ext>
            </a:extLst>
          </p:cNvPr>
          <p:cNvSpPr txBox="1"/>
          <p:nvPr/>
        </p:nvSpPr>
        <p:spPr>
          <a:xfrm>
            <a:off x="6699651" y="1897280"/>
            <a:ext cx="2202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traceback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A699F2D1-52BA-3448-8454-343C8BEFD869}"/>
              </a:ext>
            </a:extLst>
          </p:cNvPr>
          <p:cNvSpPr/>
          <p:nvPr/>
        </p:nvSpPr>
        <p:spPr>
          <a:xfrm>
            <a:off x="10600095" y="2703782"/>
            <a:ext cx="576286" cy="89666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6FF157-AB3B-9842-A078-6CB96DBBA770}"/>
              </a:ext>
            </a:extLst>
          </p:cNvPr>
          <p:cNvSpPr txBox="1"/>
          <p:nvPr/>
        </p:nvSpPr>
        <p:spPr>
          <a:xfrm>
            <a:off x="9786916" y="1532266"/>
            <a:ext cx="2202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likely alignment score</a:t>
            </a:r>
          </a:p>
        </p:txBody>
      </p:sp>
    </p:spTree>
    <p:extLst>
      <p:ext uri="{BB962C8B-B14F-4D97-AF65-F5344CB8AC3E}">
        <p14:creationId xmlns:p14="http://schemas.microsoft.com/office/powerpoint/2010/main" val="28487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22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59" y="289554"/>
            <a:ext cx="11666153" cy="1325563"/>
          </a:xfrm>
        </p:spPr>
        <p:txBody>
          <a:bodyPr anchor="t">
            <a:normAutofit fontScale="90000"/>
          </a:bodyPr>
          <a:lstStyle/>
          <a:p>
            <a:r>
              <a:rPr lang="en-US" sz="4900" dirty="0">
                <a:latin typeface="Garamond" panose="02020404030301010803" pitchFamily="18" charset="0"/>
              </a:rPr>
              <a:t>stochastic string alignment</a:t>
            </a:r>
            <a:br>
              <a:rPr lang="en-US" sz="4900" dirty="0">
                <a:latin typeface="Garamond" panose="02020404030301010803" pitchFamily="18" charset="0"/>
              </a:rPr>
            </a:b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“do not guarantee optimal alignments but have linear s &amp; t complexity”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60FCF0-9F5E-7E47-BB70-CF5C9CDC6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943" y="1615117"/>
            <a:ext cx="6234113" cy="464311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5722196-37AB-6B42-B3E0-A17C826D060C}"/>
              </a:ext>
            </a:extLst>
          </p:cNvPr>
          <p:cNvCxnSpPr/>
          <p:nvPr/>
        </p:nvCxnSpPr>
        <p:spPr>
          <a:xfrm flipH="1" flipV="1">
            <a:off x="6096000" y="2157413"/>
            <a:ext cx="3633788" cy="12715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E519F8E-ADC3-CB49-A201-63B4B1077BD2}"/>
              </a:ext>
            </a:extLst>
          </p:cNvPr>
          <p:cNvCxnSpPr>
            <a:cxnSpLocks/>
          </p:cNvCxnSpPr>
          <p:nvPr/>
        </p:nvCxnSpPr>
        <p:spPr>
          <a:xfrm flipH="1" flipV="1">
            <a:off x="7729538" y="2271712"/>
            <a:ext cx="2000251" cy="11572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EDA3F3E-D0A6-764D-84C3-47B7A4E9751A}"/>
              </a:ext>
            </a:extLst>
          </p:cNvPr>
          <p:cNvCxnSpPr>
            <a:cxnSpLocks/>
          </p:cNvCxnSpPr>
          <p:nvPr/>
        </p:nvCxnSpPr>
        <p:spPr>
          <a:xfrm flipH="1" flipV="1">
            <a:off x="8286750" y="2271713"/>
            <a:ext cx="1443039" cy="11572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F634472-7CE5-824B-B7FA-E0722342D3B5}"/>
              </a:ext>
            </a:extLst>
          </p:cNvPr>
          <p:cNvSpPr txBox="1"/>
          <p:nvPr/>
        </p:nvSpPr>
        <p:spPr>
          <a:xfrm>
            <a:off x="9729788" y="3543299"/>
            <a:ext cx="2069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find matches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CF4788C-86AF-4540-B4DF-D3F0C1A0EC33}"/>
              </a:ext>
            </a:extLst>
          </p:cNvPr>
          <p:cNvCxnSpPr>
            <a:cxnSpLocks/>
          </p:cNvCxnSpPr>
          <p:nvPr/>
        </p:nvCxnSpPr>
        <p:spPr>
          <a:xfrm>
            <a:off x="1971675" y="3936674"/>
            <a:ext cx="1171575" cy="836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F44DBEE-2B49-914D-AF86-EE2D497EEDE6}"/>
              </a:ext>
            </a:extLst>
          </p:cNvPr>
          <p:cNvSpPr txBox="1"/>
          <p:nvPr/>
        </p:nvSpPr>
        <p:spPr>
          <a:xfrm>
            <a:off x="290513" y="3193077"/>
            <a:ext cx="20697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take a substring (seed)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2A5E77-436B-9344-95EA-C889279CC836}"/>
              </a:ext>
            </a:extLst>
          </p:cNvPr>
          <p:cNvSpPr/>
          <p:nvPr/>
        </p:nvSpPr>
        <p:spPr>
          <a:xfrm>
            <a:off x="10236881" y="5550346"/>
            <a:ext cx="16626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(d-soft)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7558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0C4A1F-27E9-E240-87A2-BA303A0F0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0" y="1549074"/>
            <a:ext cx="7747000" cy="4775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23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59" y="289554"/>
            <a:ext cx="11666153" cy="1325563"/>
          </a:xfrm>
        </p:spPr>
        <p:txBody>
          <a:bodyPr anchor="t">
            <a:normAutofit fontScale="90000"/>
          </a:bodyPr>
          <a:lstStyle/>
          <a:p>
            <a:r>
              <a:rPr lang="en-US" sz="4900" dirty="0">
                <a:latin typeface="Garamond" panose="02020404030301010803" pitchFamily="18" charset="0"/>
              </a:rPr>
              <a:t>stochastic string alignment</a:t>
            </a:r>
            <a:br>
              <a:rPr lang="en-US" sz="4900" dirty="0">
                <a:latin typeface="Garamond" panose="02020404030301010803" pitchFamily="18" charset="0"/>
              </a:rPr>
            </a:b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“do not guarantee optimal alignments but have linear s &amp; t complexity”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CF4788C-86AF-4540-B4DF-D3F0C1A0EC33}"/>
              </a:ext>
            </a:extLst>
          </p:cNvPr>
          <p:cNvCxnSpPr>
            <a:cxnSpLocks/>
          </p:cNvCxnSpPr>
          <p:nvPr/>
        </p:nvCxnSpPr>
        <p:spPr>
          <a:xfrm>
            <a:off x="1636712" y="4236711"/>
            <a:ext cx="1171575" cy="836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F44DBEE-2B49-914D-AF86-EE2D497EEDE6}"/>
              </a:ext>
            </a:extLst>
          </p:cNvPr>
          <p:cNvSpPr txBox="1"/>
          <p:nvPr/>
        </p:nvSpPr>
        <p:spPr>
          <a:xfrm>
            <a:off x="92459" y="3007409"/>
            <a:ext cx="20697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avoid computing parts of </a:t>
            </a:r>
            <a:br>
              <a:rPr lang="en-US" sz="2800" dirty="0">
                <a:latin typeface="Helvetica" pitchFamily="2" charset="0"/>
              </a:rPr>
            </a:br>
            <a:r>
              <a:rPr lang="en-US" sz="2800" dirty="0" err="1">
                <a:latin typeface="Helvetica" pitchFamily="2" charset="0"/>
              </a:rPr>
              <a:t>dp</a:t>
            </a:r>
            <a:r>
              <a:rPr lang="en-US" sz="2800" dirty="0">
                <a:latin typeface="Helvetica" pitchFamily="2" charset="0"/>
              </a:rPr>
              <a:t> table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52AF02-598B-0645-A148-9368EA2A11B1}"/>
              </a:ext>
            </a:extLst>
          </p:cNvPr>
          <p:cNvCxnSpPr>
            <a:cxnSpLocks/>
          </p:cNvCxnSpPr>
          <p:nvPr/>
        </p:nvCxnSpPr>
        <p:spPr>
          <a:xfrm flipV="1">
            <a:off x="1636712" y="2838809"/>
            <a:ext cx="3363913" cy="14397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96759FB-0D23-4042-809E-DBC3F8F448C2}"/>
              </a:ext>
            </a:extLst>
          </p:cNvPr>
          <p:cNvSpPr/>
          <p:nvPr/>
        </p:nvSpPr>
        <p:spPr>
          <a:xfrm>
            <a:off x="10494205" y="5573524"/>
            <a:ext cx="12929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(</a:t>
            </a:r>
            <a:r>
              <a:rPr lang="en-US" sz="4000" dirty="0" err="1">
                <a:latin typeface="Garamond" panose="02020404030301010803" pitchFamily="18" charset="0"/>
              </a:rPr>
              <a:t>gact</a:t>
            </a:r>
            <a:r>
              <a:rPr lang="en-US" sz="4000" dirty="0">
                <a:latin typeface="Garamond" panose="02020404030301010803" pitchFamily="18" charset="0"/>
              </a:rPr>
              <a:t>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9696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24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59" y="289554"/>
            <a:ext cx="11666153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stochastic…. stuff</a:t>
            </a:r>
            <a:endParaRPr lang="en-US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4740A3-AF23-DE45-A9C1-015A76B47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348" y="2374161"/>
            <a:ext cx="4411652" cy="27135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2464C8-3A71-7A42-8288-D395BC3A44D4}"/>
              </a:ext>
            </a:extLst>
          </p:cNvPr>
          <p:cNvSpPr txBox="1"/>
          <p:nvPr/>
        </p:nvSpPr>
        <p:spPr>
          <a:xfrm>
            <a:off x="433388" y="1874728"/>
            <a:ext cx="74533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as the alignment step is stochastic in </a:t>
            </a:r>
            <a:br>
              <a:rPr lang="en-US" sz="2800" dirty="0">
                <a:latin typeface="Helvetica" pitchFamily="2" charset="0"/>
              </a:rPr>
            </a:br>
            <a:r>
              <a:rPr lang="en-US" sz="2800" dirty="0">
                <a:latin typeface="Helvetica" pitchFamily="2" charset="0"/>
              </a:rPr>
              <a:t>nature, certain prominent statistical </a:t>
            </a:r>
            <a:br>
              <a:rPr lang="en-US" sz="2800" dirty="0">
                <a:latin typeface="Helvetica" pitchFamily="2" charset="0"/>
              </a:rPr>
            </a:br>
            <a:r>
              <a:rPr lang="en-US" sz="2800" dirty="0">
                <a:latin typeface="Helvetica" pitchFamily="2" charset="0"/>
              </a:rPr>
              <a:t>features determine the benefit</a:t>
            </a:r>
          </a:p>
          <a:p>
            <a:endParaRPr lang="en-US" sz="2800" dirty="0">
              <a:latin typeface="Helvetica" pitchFamily="2" charset="0"/>
            </a:endParaRP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on the </a:t>
            </a:r>
            <a:r>
              <a:rPr lang="en-US" sz="2800" b="1" dirty="0">
                <a:latin typeface="Helvetica" pitchFamily="2" charset="0"/>
              </a:rPr>
              <a:t>filtration</a:t>
            </a:r>
            <a:r>
              <a:rPr lang="en-US" sz="2800" dirty="0">
                <a:latin typeface="Helvetica" pitchFamily="2" charset="0"/>
              </a:rPr>
              <a:t> (d-soft) stage:</a:t>
            </a:r>
          </a:p>
          <a:p>
            <a:r>
              <a:rPr lang="en-US" sz="2800" dirty="0">
                <a:latin typeface="Helvetica" pitchFamily="2" charset="0"/>
              </a:rPr>
              <a:t>	low sensitivity &lt;&gt; missing genome</a:t>
            </a:r>
          </a:p>
          <a:p>
            <a:r>
              <a:rPr lang="en-US" sz="2800" b="1" dirty="0">
                <a:latin typeface="Helvetica" pitchFamily="2" charset="0"/>
              </a:rPr>
              <a:t>	</a:t>
            </a:r>
            <a:r>
              <a:rPr lang="en-US" sz="2800" dirty="0">
                <a:latin typeface="Helvetica" pitchFamily="2" charset="0"/>
              </a:rPr>
              <a:t>low precision  &lt;&gt; more work for </a:t>
            </a:r>
            <a:r>
              <a:rPr lang="en-US" sz="2800" dirty="0" err="1">
                <a:latin typeface="Helvetica" pitchFamily="2" charset="0"/>
              </a:rPr>
              <a:t>gact</a:t>
            </a:r>
            <a:endParaRPr lang="en-US" sz="2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68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25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59" y="289554"/>
            <a:ext cx="11666153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why it matters</a:t>
            </a:r>
            <a:endParaRPr lang="en-US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4740A3-AF23-DE45-A9C1-015A76B47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348" y="2374161"/>
            <a:ext cx="4411652" cy="27135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2464C8-3A71-7A42-8288-D395BC3A44D4}"/>
              </a:ext>
            </a:extLst>
          </p:cNvPr>
          <p:cNvSpPr txBox="1"/>
          <p:nvPr/>
        </p:nvSpPr>
        <p:spPr>
          <a:xfrm>
            <a:off x="433388" y="1874728"/>
            <a:ext cx="74533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Helvetica" pitchFamily="2" charset="0"/>
              </a:rPr>
              <a:t>graphmap</a:t>
            </a:r>
            <a:r>
              <a:rPr lang="en-US" sz="2800" dirty="0">
                <a:latin typeface="Helvetica" pitchFamily="2" charset="0"/>
              </a:rPr>
              <a:t> is a prior solution focusing on </a:t>
            </a:r>
            <a:br>
              <a:rPr lang="en-US" sz="2800" dirty="0">
                <a:latin typeface="Helvetica" pitchFamily="2" charset="0"/>
              </a:rPr>
            </a:br>
            <a:r>
              <a:rPr lang="en-US" sz="2800" b="1" dirty="0">
                <a:latin typeface="Helvetica" pitchFamily="2" charset="0"/>
              </a:rPr>
              <a:t>high precision </a:t>
            </a:r>
            <a:r>
              <a:rPr lang="en-US" sz="2800" dirty="0">
                <a:latin typeface="Helvetica" pitchFamily="2" charset="0"/>
              </a:rPr>
              <a:t>(reduce false positives)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this is due to computational expense of alignment step </a:t>
            </a:r>
            <a:r>
              <a:rPr lang="en-US" sz="2800" b="1" dirty="0">
                <a:latin typeface="Helvetica" pitchFamily="2" charset="0"/>
              </a:rPr>
              <a:t>in software</a:t>
            </a:r>
          </a:p>
          <a:p>
            <a:endParaRPr lang="en-US" sz="2800" b="1" dirty="0">
              <a:latin typeface="Helvetica" pitchFamily="2" charset="0"/>
            </a:endParaRPr>
          </a:p>
          <a:p>
            <a:r>
              <a:rPr lang="en-US" sz="2800" dirty="0" err="1">
                <a:latin typeface="Helvetica" pitchFamily="2" charset="0"/>
              </a:rPr>
              <a:t>darwin</a:t>
            </a:r>
            <a:r>
              <a:rPr lang="en-US" sz="2800" dirty="0">
                <a:latin typeface="Helvetica" pitchFamily="2" charset="0"/>
              </a:rPr>
              <a:t> instead allows lower precision with </a:t>
            </a:r>
            <a:r>
              <a:rPr lang="en-US" sz="2800" b="1" dirty="0">
                <a:latin typeface="Helvetica" pitchFamily="2" charset="0"/>
              </a:rPr>
              <a:t>560x false positives</a:t>
            </a:r>
            <a:endParaRPr lang="en-US" sz="2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54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26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59" y="289554"/>
            <a:ext cx="11666153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stochastic…. stuff</a:t>
            </a:r>
            <a:endParaRPr lang="en-US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FD7F4D-49B1-5540-B58F-6B8D814D2F21}"/>
              </a:ext>
            </a:extLst>
          </p:cNvPr>
          <p:cNvSpPr/>
          <p:nvPr/>
        </p:nvSpPr>
        <p:spPr>
          <a:xfrm>
            <a:off x="184918" y="1267752"/>
            <a:ext cx="120070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“alignment to filter the false hits takes </a:t>
            </a:r>
            <a:r>
              <a:rPr lang="en-US" sz="2400" dirty="0">
                <a:latin typeface="Helvetica" pitchFamily="2" charset="0"/>
              </a:rPr>
              <a:t>99.7% of the runtime </a:t>
            </a:r>
            <a:r>
              <a:rPr lang="en-US" sz="2000" dirty="0">
                <a:latin typeface="Helvetica" pitchFamily="2" charset="0"/>
              </a:rPr>
              <a:t>and results in a </a:t>
            </a:r>
            <a:r>
              <a:rPr lang="en-US" sz="2400" dirty="0">
                <a:latin typeface="Helvetica" pitchFamily="2" charset="0"/>
              </a:rPr>
              <a:t>2.1× slowdown”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614745-D056-F246-860E-74CA35F044E8}"/>
              </a:ext>
            </a:extLst>
          </p:cNvPr>
          <p:cNvSpPr/>
          <p:nvPr/>
        </p:nvSpPr>
        <p:spPr>
          <a:xfrm>
            <a:off x="285340" y="2206905"/>
            <a:ext cx="1128039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“worse for software but </a:t>
            </a:r>
            <a:br>
              <a:rPr lang="en-US" sz="2400" dirty="0">
                <a:latin typeface="Helvetica" pitchFamily="2" charset="0"/>
              </a:rPr>
            </a:br>
            <a:r>
              <a:rPr lang="en-US" sz="2400" dirty="0">
                <a:latin typeface="Helvetica" pitchFamily="2" charset="0"/>
              </a:rPr>
              <a:t>greatly benefits hardware-acceleration…</a:t>
            </a:r>
          </a:p>
          <a:p>
            <a:endParaRPr lang="en-US" sz="2400" dirty="0">
              <a:latin typeface="Helvetica" pitchFamily="2" charset="0"/>
            </a:endParaRPr>
          </a:p>
          <a:p>
            <a:br>
              <a:rPr lang="en-US" sz="2400" dirty="0">
                <a:latin typeface="Helvetica" pitchFamily="2" charset="0"/>
              </a:rPr>
            </a:br>
            <a:r>
              <a:rPr lang="en-US" sz="2400" dirty="0">
                <a:latin typeface="Helvetica" pitchFamily="2" charset="0"/>
              </a:rPr>
              <a:t>where the costs for dynamic programming, which </a:t>
            </a:r>
            <a:r>
              <a:rPr lang="en-US" sz="2800" dirty="0">
                <a:latin typeface="Helvetica" pitchFamily="2" charset="0"/>
              </a:rPr>
              <a:t>requires few memory references</a:t>
            </a:r>
            <a:r>
              <a:rPr lang="en-US" sz="2400" dirty="0">
                <a:latin typeface="Helvetica" pitchFamily="2" charset="0"/>
              </a:rPr>
              <a:t>, are significantly lower. </a:t>
            </a:r>
          </a:p>
          <a:p>
            <a:br>
              <a:rPr lang="en-US" sz="2400" dirty="0">
                <a:latin typeface="Helvetica" pitchFamily="2" charset="0"/>
              </a:rPr>
            </a:br>
            <a:br>
              <a:rPr lang="en-US" sz="2400" dirty="0">
                <a:latin typeface="Helvetica" pitchFamily="2" charset="0"/>
              </a:rPr>
            </a:br>
            <a:r>
              <a:rPr lang="en-US" sz="2400" dirty="0">
                <a:latin typeface="Helvetica" pitchFamily="2" charset="0"/>
              </a:rPr>
              <a:t>this algorithm-architecture co-optimization</a:t>
            </a:r>
            <a:r>
              <a:rPr lang="en-US" sz="3200" dirty="0">
                <a:latin typeface="Helvetica" pitchFamily="2" charset="0"/>
              </a:rPr>
              <a:t> is central to the speedup </a:t>
            </a:r>
            <a:r>
              <a:rPr lang="en-US" sz="2400" dirty="0">
                <a:latin typeface="Helvetica" pitchFamily="2" charset="0"/>
              </a:rPr>
              <a:t>of </a:t>
            </a:r>
            <a:r>
              <a:rPr lang="en-US" sz="2400" dirty="0" err="1">
                <a:latin typeface="Helvetica" pitchFamily="2" charset="0"/>
              </a:rPr>
              <a:t>darwin</a:t>
            </a:r>
            <a:r>
              <a:rPr lang="en-US" sz="2400" dirty="0">
                <a:latin typeface="Helvetica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993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27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59" y="289554"/>
            <a:ext cx="11666153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stochastic…. stuff</a:t>
            </a:r>
            <a:endParaRPr lang="en-US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DCB415-21A3-5345-A21E-E8BDBCB9A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588" y="1271588"/>
            <a:ext cx="8792823" cy="502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0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28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59" y="289554"/>
            <a:ext cx="11666153" cy="1325563"/>
          </a:xfrm>
        </p:spPr>
        <p:txBody>
          <a:bodyPr anchor="t">
            <a:normAutofit/>
          </a:bodyPr>
          <a:lstStyle/>
          <a:p>
            <a:r>
              <a:rPr lang="en-US" dirty="0" err="1">
                <a:latin typeface="Garamond" panose="02020404030301010803" pitchFamily="18" charset="0"/>
              </a:rPr>
              <a:t>gact</a:t>
            </a:r>
            <a:r>
              <a:rPr lang="en-US" dirty="0">
                <a:latin typeface="Garamond" panose="02020404030301010803" pitchFamily="18" charset="0"/>
              </a:rPr>
              <a:t> analysis</a:t>
            </a:r>
            <a:endParaRPr lang="en-US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FEBC55-A638-6F4B-AC3F-1E876308B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546" y="952335"/>
            <a:ext cx="6888908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4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29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59" y="289554"/>
            <a:ext cx="11666153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reference vs de novo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CB1B0-F834-CD42-B164-2D054F840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787" y="1487359"/>
            <a:ext cx="8226425" cy="447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5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3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7E014-C23E-DE4D-A7F1-A158E2FCE475}"/>
              </a:ext>
            </a:extLst>
          </p:cNvPr>
          <p:cNvSpPr txBox="1"/>
          <p:nvPr/>
        </p:nvSpPr>
        <p:spPr>
          <a:xfrm>
            <a:off x="419100" y="2090172"/>
            <a:ext cx="11353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LcPeriod"/>
            </a:pP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tl;dr</a:t>
            </a:r>
            <a:endParaRPr lang="en-US" sz="2400" dirty="0">
              <a:latin typeface="Helvetica" pitchFamily="2" charset="0"/>
            </a:endParaRPr>
          </a:p>
          <a:p>
            <a:pPr marL="400050" indent="-400050">
              <a:buAutoNum type="romanLcPeriod"/>
            </a:pPr>
            <a:endParaRPr lang="en-US" sz="2400" dirty="0">
              <a:latin typeface="Helvetica" pitchFamily="2" charset="0"/>
            </a:endParaRPr>
          </a:p>
          <a:p>
            <a:pPr marL="400050" indent="-400050">
              <a:buFontTx/>
              <a:buAutoNum type="romanLcPeriod"/>
            </a:pPr>
            <a:r>
              <a:rPr lang="en-US" sz="2400" dirty="0">
                <a:latin typeface="Helvetica" pitchFamily="2" charset="0"/>
              </a:rPr>
              <a:t> bio </a:t>
            </a:r>
            <a:r>
              <a:rPr lang="en-US" sz="2400" dirty="0" err="1">
                <a:latin typeface="Helvetica" pitchFamily="2" charset="0"/>
              </a:rPr>
              <a:t>bckgd</a:t>
            </a:r>
            <a:r>
              <a:rPr lang="en-US" sz="2400" dirty="0">
                <a:latin typeface="Helvetica" pitchFamily="2" charset="0"/>
              </a:rPr>
              <a:t> </a:t>
            </a:r>
          </a:p>
          <a:p>
            <a:pPr marL="400050" indent="-400050">
              <a:buFontTx/>
              <a:buAutoNum type="romanLcPeriod"/>
            </a:pPr>
            <a:endParaRPr lang="en-US" sz="2400" dirty="0">
              <a:latin typeface="Helvetica" pitchFamily="2" charset="0"/>
            </a:endParaRPr>
          </a:p>
          <a:p>
            <a:pPr marL="400050" indent="-400050">
              <a:buFontTx/>
              <a:buAutoNum type="romanLcPeriod"/>
            </a:pPr>
            <a:r>
              <a:rPr lang="en-US" sz="2400" dirty="0">
                <a:latin typeface="Helvetica" pitchFamily="2" charset="0"/>
              </a:rPr>
              <a:t>motivation</a:t>
            </a:r>
          </a:p>
          <a:p>
            <a:pPr marL="400050" indent="-400050">
              <a:buFontTx/>
              <a:buAutoNum type="romanLcPeriod"/>
            </a:pPr>
            <a:endParaRPr lang="en-US" sz="2400" dirty="0">
              <a:latin typeface="Helvetica" pitchFamily="2" charset="0"/>
            </a:endParaRPr>
          </a:p>
          <a:p>
            <a:pPr marL="400050" indent="-400050">
              <a:buFontTx/>
              <a:buAutoNum type="romanLcPeriod"/>
            </a:pPr>
            <a:r>
              <a:rPr lang="en-US" sz="2400" dirty="0">
                <a:latin typeface="Helvetica" pitchFamily="2" charset="0"/>
              </a:rPr>
              <a:t> big picture of </a:t>
            </a:r>
            <a:r>
              <a:rPr lang="en-US" sz="2400" dirty="0" err="1">
                <a:latin typeface="Helvetica" pitchFamily="2" charset="0"/>
              </a:rPr>
              <a:t>darwin</a:t>
            </a:r>
            <a:endParaRPr lang="en-US" sz="2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10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E1435C-FFFA-324F-A3CB-C36221BF4551}"/>
              </a:ext>
            </a:extLst>
          </p:cNvPr>
          <p:cNvSpPr txBox="1"/>
          <p:nvPr/>
        </p:nvSpPr>
        <p:spPr>
          <a:xfrm>
            <a:off x="99646" y="2967335"/>
            <a:ext cx="1199270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misc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405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31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59" y="289554"/>
            <a:ext cx="11666153" cy="1325563"/>
          </a:xfrm>
        </p:spPr>
        <p:txBody>
          <a:bodyPr anchor="t">
            <a:normAutofit/>
          </a:bodyPr>
          <a:lstStyle/>
          <a:p>
            <a:r>
              <a:rPr lang="en-US" dirty="0" err="1">
                <a:latin typeface="Garamond" panose="02020404030301010803" pitchFamily="18" charset="0"/>
              </a:rPr>
              <a:t>misc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0EF6CF-4527-0D42-AD06-AD11AD75D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4920"/>
            <a:ext cx="12192000" cy="49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08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32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59" y="289554"/>
            <a:ext cx="11666153" cy="1325563"/>
          </a:xfrm>
        </p:spPr>
        <p:txBody>
          <a:bodyPr anchor="t">
            <a:normAutofit/>
          </a:bodyPr>
          <a:lstStyle/>
          <a:p>
            <a:r>
              <a:rPr lang="en-US" dirty="0" err="1">
                <a:latin typeface="Garamond" panose="02020404030301010803" pitchFamily="18" charset="0"/>
              </a:rPr>
              <a:t>misc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8DD3F6-B0C6-9947-890A-41C108F8F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152525"/>
            <a:ext cx="7848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63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6F3C4D-D7E4-744F-8586-8467C849FC15}"/>
              </a:ext>
            </a:extLst>
          </p:cNvPr>
          <p:cNvSpPr/>
          <p:nvPr/>
        </p:nvSpPr>
        <p:spPr>
          <a:xfrm>
            <a:off x="1828800" y="5621375"/>
            <a:ext cx="8639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Helvetica" pitchFamily="2" charset="0"/>
              </a:rPr>
              <a:t>darwin</a:t>
            </a:r>
            <a:r>
              <a:rPr lang="en-US" sz="2400" dirty="0">
                <a:latin typeface="Helvetica" pitchFamily="2" charset="0"/>
              </a:rPr>
              <a:t> reported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33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 err="1">
                <a:latin typeface="Garamond" panose="02020404030301010803" pitchFamily="18" charset="0"/>
              </a:rPr>
              <a:t>misc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5EA253-F1F3-9E4D-9BAC-C1C0E6AE5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190" y="1529831"/>
            <a:ext cx="8961128" cy="379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87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E1435C-FFFA-324F-A3CB-C36221BF4551}"/>
              </a:ext>
            </a:extLst>
          </p:cNvPr>
          <p:cNvSpPr txBox="1"/>
          <p:nvPr/>
        </p:nvSpPr>
        <p:spPr>
          <a:xfrm>
            <a:off x="99646" y="2967335"/>
            <a:ext cx="1199270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fin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354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E1435C-FFFA-324F-A3CB-C36221BF4551}"/>
              </a:ext>
            </a:extLst>
          </p:cNvPr>
          <p:cNvSpPr txBox="1"/>
          <p:nvPr/>
        </p:nvSpPr>
        <p:spPr>
          <a:xfrm>
            <a:off x="99646" y="2967335"/>
            <a:ext cx="1199270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tl;dr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98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5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 err="1">
                <a:latin typeface="Garamond" panose="02020404030301010803" pitchFamily="18" charset="0"/>
              </a:rPr>
              <a:t>tl;dr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C31CE8-C344-4A4C-98B4-163085478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75" y="911652"/>
            <a:ext cx="8950569" cy="5034695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9A86E6AB-78CB-F040-9FCD-F870EFE6DCBA}"/>
              </a:ext>
            </a:extLst>
          </p:cNvPr>
          <p:cNvSpPr/>
          <p:nvPr/>
        </p:nvSpPr>
        <p:spPr>
          <a:xfrm>
            <a:off x="10897923" y="3173786"/>
            <a:ext cx="728663" cy="147107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3D52DF-DF6A-3846-945F-D6260B3DB124}"/>
              </a:ext>
            </a:extLst>
          </p:cNvPr>
          <p:cNvSpPr txBox="1"/>
          <p:nvPr/>
        </p:nvSpPr>
        <p:spPr>
          <a:xfrm>
            <a:off x="10600266" y="1794287"/>
            <a:ext cx="1323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cost of genetic data</a:t>
            </a:r>
          </a:p>
        </p:txBody>
      </p:sp>
    </p:spTree>
    <p:extLst>
      <p:ext uri="{BB962C8B-B14F-4D97-AF65-F5344CB8AC3E}">
        <p14:creationId xmlns:p14="http://schemas.microsoft.com/office/powerpoint/2010/main" val="303410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6</a:t>
            </a:fld>
            <a:r>
              <a:rPr lang="en-US" sz="1400" dirty="0"/>
              <a:t> / 34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7AC61-E329-C24D-9C14-16C56AA3B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253" y="589938"/>
            <a:ext cx="7867493" cy="56781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 err="1">
                <a:latin typeface="Garamond" panose="02020404030301010803" pitchFamily="18" charset="0"/>
              </a:rPr>
              <a:t>tl;dr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1AFC3B-B1E6-944E-B289-9D2BB000942B}"/>
              </a:ext>
            </a:extLst>
          </p:cNvPr>
          <p:cNvSpPr/>
          <p:nvPr/>
        </p:nvSpPr>
        <p:spPr>
          <a:xfrm>
            <a:off x="9420226" y="5754211"/>
            <a:ext cx="27717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Helvetica" pitchFamily="2" charset="0"/>
                <a:hlinkClick r:id="rId4"/>
              </a:rPr>
              <a:t>https://www.annualreviews.org/doi/pdf/10.1146/annurev-genom-083115-022413</a:t>
            </a:r>
            <a:endParaRPr lang="en-US" sz="1400" dirty="0">
              <a:latin typeface="Helvetica" pitchFamily="2" charset="0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EDDB372F-F104-B940-B7B0-910B96AA34E1}"/>
              </a:ext>
            </a:extLst>
          </p:cNvPr>
          <p:cNvSpPr/>
          <p:nvPr/>
        </p:nvSpPr>
        <p:spPr>
          <a:xfrm rot="10800000">
            <a:off x="10533591" y="3340644"/>
            <a:ext cx="728663" cy="147107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B366A0-3024-1845-A87C-AB108129689B}"/>
              </a:ext>
            </a:extLst>
          </p:cNvPr>
          <p:cNvSpPr txBox="1"/>
          <p:nvPr/>
        </p:nvSpPr>
        <p:spPr>
          <a:xfrm>
            <a:off x="9615487" y="1915501"/>
            <a:ext cx="2564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read length</a:t>
            </a:r>
            <a:r>
              <a:rPr lang="en-US" sz="2400" baseline="30000" dirty="0">
                <a:latin typeface="Helvetica" pitchFamily="2" charset="0"/>
              </a:rPr>
              <a:t>*</a:t>
            </a:r>
            <a:r>
              <a:rPr lang="en-US" sz="2400" dirty="0">
                <a:latin typeface="Helvetica" pitchFamily="2" charset="0"/>
              </a:rPr>
              <a:t> &amp; size of collected genomes</a:t>
            </a:r>
          </a:p>
        </p:txBody>
      </p:sp>
    </p:spTree>
    <p:extLst>
      <p:ext uri="{BB962C8B-B14F-4D97-AF65-F5344CB8AC3E}">
        <p14:creationId xmlns:p14="http://schemas.microsoft.com/office/powerpoint/2010/main" val="308947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7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 err="1">
                <a:latin typeface="Garamond" panose="02020404030301010803" pitchFamily="18" charset="0"/>
              </a:rPr>
              <a:t>tl;dr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77E78D-23A7-6440-83F9-B235D5657CF1}"/>
              </a:ext>
            </a:extLst>
          </p:cNvPr>
          <p:cNvSpPr/>
          <p:nvPr/>
        </p:nvSpPr>
        <p:spPr>
          <a:xfrm>
            <a:off x="1922584" y="1843950"/>
            <a:ext cx="834683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Helvetica" pitchFamily="2" charset="0"/>
              </a:rPr>
              <a:t>“Despite several advantages, </a:t>
            </a:r>
          </a:p>
          <a:p>
            <a:r>
              <a:rPr lang="en-US" sz="3200" dirty="0">
                <a:latin typeface="Helvetica" pitchFamily="2" charset="0"/>
              </a:rPr>
              <a:t>the long read technology suffers from </a:t>
            </a:r>
            <a:br>
              <a:rPr lang="en-US" sz="3200" dirty="0">
                <a:latin typeface="Helvetica" pitchFamily="2" charset="0"/>
              </a:rPr>
            </a:br>
            <a:r>
              <a:rPr lang="en-US" sz="4000" dirty="0">
                <a:latin typeface="Helvetica" pitchFamily="2" charset="0"/>
              </a:rPr>
              <a:t>one major drawback </a:t>
            </a:r>
          </a:p>
          <a:p>
            <a:pPr algn="r"/>
            <a:endParaRPr lang="en-US" sz="4800" dirty="0">
              <a:latin typeface="Helvetica" pitchFamily="2" charset="0"/>
            </a:endParaRPr>
          </a:p>
          <a:p>
            <a:pPr algn="r"/>
            <a:r>
              <a:rPr lang="en-US" sz="4800" dirty="0">
                <a:latin typeface="Helvetica" pitchFamily="2" charset="0"/>
              </a:rPr>
              <a:t>- high error rate </a:t>
            </a:r>
            <a:r>
              <a:rPr lang="en-US" sz="3200" dirty="0">
                <a:latin typeface="Helvetica" pitchFamily="2" charset="0"/>
              </a:rPr>
              <a:t>in sequencing”</a:t>
            </a:r>
          </a:p>
        </p:txBody>
      </p:sp>
    </p:spTree>
    <p:extLst>
      <p:ext uri="{BB962C8B-B14F-4D97-AF65-F5344CB8AC3E}">
        <p14:creationId xmlns:p14="http://schemas.microsoft.com/office/powerpoint/2010/main" val="37616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8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 err="1">
                <a:latin typeface="Garamond" panose="02020404030301010803" pitchFamily="18" charset="0"/>
              </a:rPr>
              <a:t>tl;dr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77E78D-23A7-6440-83F9-B235D5657CF1}"/>
              </a:ext>
            </a:extLst>
          </p:cNvPr>
          <p:cNvSpPr/>
          <p:nvPr/>
        </p:nvSpPr>
        <p:spPr>
          <a:xfrm>
            <a:off x="1776046" y="1831864"/>
            <a:ext cx="863990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/>
              <a:t>“These errors are </a:t>
            </a:r>
            <a:br>
              <a:rPr lang="en-US" sz="2400" dirty="0"/>
            </a:br>
            <a:r>
              <a:rPr lang="en-US" sz="3200" dirty="0"/>
              <a:t>corrected using computational methods </a:t>
            </a:r>
            <a:br>
              <a:rPr lang="en-US" sz="3200" dirty="0"/>
            </a:br>
            <a:r>
              <a:rPr lang="en-US" sz="2400" dirty="0"/>
              <a:t>that can be </a:t>
            </a:r>
            <a:br>
              <a:rPr lang="en-US" sz="2400" dirty="0"/>
            </a:br>
            <a:endParaRPr lang="en-US" sz="2400" dirty="0"/>
          </a:p>
          <a:p>
            <a:pPr algn="r"/>
            <a:r>
              <a:rPr lang="en-US" sz="4400" dirty="0"/>
              <a:t>orders of magnitude slower </a:t>
            </a:r>
            <a:br>
              <a:rPr lang="en-US" sz="4400" dirty="0"/>
            </a:br>
            <a:r>
              <a:rPr lang="en-US" sz="2400" dirty="0"/>
              <a:t>than those used for the second generation technologies”</a:t>
            </a:r>
            <a:endParaRPr lang="en-US" sz="2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87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A513E-E275-4B45-AD20-87FB1AF9A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86" y="627950"/>
            <a:ext cx="7662008" cy="53441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6F3C4D-D7E4-744F-8586-8467C849FC15}"/>
              </a:ext>
            </a:extLst>
          </p:cNvPr>
          <p:cNvSpPr/>
          <p:nvPr/>
        </p:nvSpPr>
        <p:spPr>
          <a:xfrm>
            <a:off x="1828800" y="5911452"/>
            <a:ext cx="8639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Helvetica" pitchFamily="2" charset="0"/>
              </a:rPr>
              <a:t>darwin</a:t>
            </a:r>
            <a:r>
              <a:rPr lang="en-US" sz="2400" dirty="0">
                <a:latin typeface="Helvetica" pitchFamily="2" charset="0"/>
              </a:rPr>
              <a:t> system overview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4 </a:t>
            </a:r>
            <a:r>
              <a:rPr lang="en-US" sz="1400" dirty="0" err="1"/>
              <a:t>nov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 algn="ctr"/>
              <a:t>9</a:t>
            </a:fld>
            <a:r>
              <a:rPr lang="en-US" sz="1400" dirty="0"/>
              <a:t> / 34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darwin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 err="1">
                <a:latin typeface="Garamond" panose="02020404030301010803" pitchFamily="18" charset="0"/>
              </a:rPr>
              <a:t>tl;dr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7E9999E5-6758-D845-B224-2EF02DCF316A}"/>
              </a:ext>
            </a:extLst>
          </p:cNvPr>
          <p:cNvSpPr/>
          <p:nvPr/>
        </p:nvSpPr>
        <p:spPr>
          <a:xfrm>
            <a:off x="8129129" y="3626718"/>
            <a:ext cx="436196" cy="2028093"/>
          </a:xfrm>
          <a:prstGeom prst="rightBrac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23F557-3C3F-F04B-9D36-D1053D51BD41}"/>
              </a:ext>
            </a:extLst>
          </p:cNvPr>
          <p:cNvSpPr/>
          <p:nvPr/>
        </p:nvSpPr>
        <p:spPr>
          <a:xfrm>
            <a:off x="8629520" y="4225265"/>
            <a:ext cx="31276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long read</a:t>
            </a:r>
          </a:p>
          <a:p>
            <a:r>
              <a:rPr lang="en-US" sz="2400" dirty="0">
                <a:latin typeface="Helvetica" pitchFamily="2" charset="0"/>
              </a:rPr>
              <a:t>alignment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4F1655DE-5B28-054D-80B9-50C796C63307}"/>
              </a:ext>
            </a:extLst>
          </p:cNvPr>
          <p:cNvSpPr/>
          <p:nvPr/>
        </p:nvSpPr>
        <p:spPr>
          <a:xfrm>
            <a:off x="8129129" y="2297723"/>
            <a:ext cx="436196" cy="1232682"/>
          </a:xfrm>
          <a:prstGeom prst="rightBrac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D50413-4B88-2A4F-BE16-CFC76F7D716D}"/>
              </a:ext>
            </a:extLst>
          </p:cNvPr>
          <p:cNvSpPr/>
          <p:nvPr/>
        </p:nvSpPr>
        <p:spPr>
          <a:xfrm>
            <a:off x="8629520" y="2485499"/>
            <a:ext cx="31276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filtration queue</a:t>
            </a:r>
            <a:br>
              <a:rPr lang="en-US" sz="2400" dirty="0">
                <a:latin typeface="Helvetica" pitchFamily="2" charset="0"/>
              </a:rPr>
            </a:br>
            <a:r>
              <a:rPr lang="en-US" sz="2400" dirty="0">
                <a:latin typeface="Helvetica" pitchFamily="2" charset="0"/>
              </a:rPr>
              <a:t>(alignment </a:t>
            </a:r>
            <a:r>
              <a:rPr lang="en-US" sz="2400" dirty="0" err="1">
                <a:latin typeface="Helvetica" pitchFamily="2" charset="0"/>
              </a:rPr>
              <a:t>preproc</a:t>
            </a:r>
            <a:r>
              <a:rPr lang="en-US" sz="2400" dirty="0">
                <a:latin typeface="Helvetica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559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1110</Words>
  <Application>Microsoft Macintosh PowerPoint</Application>
  <PresentationFormat>Widescreen</PresentationFormat>
  <Paragraphs>244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Cambria</vt:lpstr>
      <vt:lpstr>Garamond</vt:lpstr>
      <vt:lpstr>Helvetica</vt:lpstr>
      <vt:lpstr>Helvetica Neue</vt:lpstr>
      <vt:lpstr>Office Theme</vt:lpstr>
      <vt:lpstr>PowerPoint Presentation</vt:lpstr>
      <vt:lpstr>PowerPoint Presentation</vt:lpstr>
      <vt:lpstr>outline</vt:lpstr>
      <vt:lpstr>PowerPoint Presentation</vt:lpstr>
      <vt:lpstr>tl;dr</vt:lpstr>
      <vt:lpstr>tl;dr</vt:lpstr>
      <vt:lpstr>tl;dr</vt:lpstr>
      <vt:lpstr>tl;dr</vt:lpstr>
      <vt:lpstr>tl;dr</vt:lpstr>
      <vt:lpstr>tl;dr</vt:lpstr>
      <vt:lpstr>tl;dr</vt:lpstr>
      <vt:lpstr>PowerPoint Presentation</vt:lpstr>
      <vt:lpstr>bio bckgd</vt:lpstr>
      <vt:lpstr>bio bckgd  coverage</vt:lpstr>
      <vt:lpstr>bio bckgd  coverage</vt:lpstr>
      <vt:lpstr>PowerPoint Presentation</vt:lpstr>
      <vt:lpstr>causes of cancer</vt:lpstr>
      <vt:lpstr>lifetime risk of cancer in xx and xy american cancer society https://www.cancer.org/cancer/cancer-basics/lifetime-probability-of-developing-or-dying-from-cancer.html</vt:lpstr>
      <vt:lpstr>genomics data is a lot of work daligner: de novo alignment job</vt:lpstr>
      <vt:lpstr>PowerPoint Presentation</vt:lpstr>
      <vt:lpstr>string alignment</vt:lpstr>
      <vt:lpstr>stochastic string alignment “do not guarantee optimal alignments but have linear s &amp; t complexity”</vt:lpstr>
      <vt:lpstr>stochastic string alignment “do not guarantee optimal alignments but have linear s &amp; t complexity”</vt:lpstr>
      <vt:lpstr>stochastic…. stuff</vt:lpstr>
      <vt:lpstr>why it matters</vt:lpstr>
      <vt:lpstr>stochastic…. stuff</vt:lpstr>
      <vt:lpstr>stochastic…. stuff</vt:lpstr>
      <vt:lpstr>gact analysis</vt:lpstr>
      <vt:lpstr>reference vs de novo </vt:lpstr>
      <vt:lpstr>PowerPoint Presentation</vt:lpstr>
      <vt:lpstr>misc</vt:lpstr>
      <vt:lpstr>misc</vt:lpstr>
      <vt:lpstr>misc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Robson, Isaac S</dc:creator>
  <cp:lastModifiedBy>Robson, Isaac S</cp:lastModifiedBy>
  <cp:revision>96</cp:revision>
  <dcterms:created xsi:type="dcterms:W3CDTF">2019-11-03T19:23:24Z</dcterms:created>
  <dcterms:modified xsi:type="dcterms:W3CDTF">2019-11-04T20:07:44Z</dcterms:modified>
</cp:coreProperties>
</file>