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7" r:id="rId2"/>
    <p:sldId id="336" r:id="rId3"/>
    <p:sldId id="326" r:id="rId4"/>
    <p:sldId id="330" r:id="rId5"/>
    <p:sldId id="338" r:id="rId6"/>
    <p:sldId id="341" r:id="rId7"/>
    <p:sldId id="340" r:id="rId8"/>
    <p:sldId id="363" r:id="rId9"/>
    <p:sldId id="362" r:id="rId10"/>
    <p:sldId id="295" r:id="rId11"/>
    <p:sldId id="350" r:id="rId12"/>
    <p:sldId id="351" r:id="rId13"/>
    <p:sldId id="353" r:id="rId14"/>
    <p:sldId id="352" r:id="rId15"/>
    <p:sldId id="349" r:id="rId16"/>
    <p:sldId id="335" r:id="rId17"/>
    <p:sldId id="334" r:id="rId18"/>
    <p:sldId id="337" r:id="rId19"/>
    <p:sldId id="360" r:id="rId20"/>
    <p:sldId id="328" r:id="rId21"/>
    <p:sldId id="358" r:id="rId22"/>
    <p:sldId id="357" r:id="rId23"/>
    <p:sldId id="361" r:id="rId24"/>
    <p:sldId id="365" r:id="rId25"/>
    <p:sldId id="366" r:id="rId26"/>
    <p:sldId id="367" r:id="rId27"/>
    <p:sldId id="359" r:id="rId28"/>
    <p:sldId id="342" r:id="rId29"/>
    <p:sldId id="343" r:id="rId30"/>
    <p:sldId id="344" r:id="rId31"/>
    <p:sldId id="368" r:id="rId32"/>
    <p:sldId id="369" r:id="rId33"/>
    <p:sldId id="370" r:id="rId34"/>
    <p:sldId id="355" r:id="rId35"/>
    <p:sldId id="371" r:id="rId36"/>
    <p:sldId id="345" r:id="rId37"/>
    <p:sldId id="372" r:id="rId38"/>
    <p:sldId id="375" r:id="rId39"/>
    <p:sldId id="376" r:id="rId40"/>
    <p:sldId id="373" r:id="rId41"/>
    <p:sldId id="377" r:id="rId42"/>
    <p:sldId id="347" r:id="rId43"/>
    <p:sldId id="354" r:id="rId44"/>
    <p:sldId id="378" r:id="rId45"/>
    <p:sldId id="346" r:id="rId46"/>
    <p:sldId id="379" r:id="rId47"/>
    <p:sldId id="381" r:id="rId48"/>
    <p:sldId id="380" r:id="rId49"/>
    <p:sldId id="382" r:id="rId50"/>
    <p:sldId id="383" r:id="rId51"/>
    <p:sldId id="384" r:id="rId52"/>
    <p:sldId id="385" r:id="rId53"/>
    <p:sldId id="388" r:id="rId54"/>
    <p:sldId id="387" r:id="rId55"/>
    <p:sldId id="389" r:id="rId56"/>
    <p:sldId id="390" r:id="rId57"/>
    <p:sldId id="391" r:id="rId58"/>
    <p:sldId id="392" r:id="rId59"/>
    <p:sldId id="393" r:id="rId60"/>
    <p:sldId id="395" r:id="rId61"/>
    <p:sldId id="396" r:id="rId62"/>
    <p:sldId id="39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36D"/>
    <a:srgbClr val="788EA8"/>
    <a:srgbClr val="616271"/>
    <a:srgbClr val="FEFFFF"/>
    <a:srgbClr val="5D9E18"/>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1988B-90E5-9D48-8435-78C1CF2DEF35}" v="14731" dt="2020-01-16T22:43:22.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p:restoredTop sz="94694"/>
  </p:normalViewPr>
  <p:slideViewPr>
    <p:cSldViewPr snapToGrid="0" snapToObjects="1">
      <p:cViewPr varScale="1">
        <p:scale>
          <a:sx n="128" d="100"/>
          <a:sy n="128" d="100"/>
        </p:scale>
        <p:origin x="70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0A0D2-C820-284A-8401-58AFCD82ED80}" type="datetimeFigureOut">
              <a:rPr lang="en-US" smtClean="0"/>
              <a:t>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83706-F39E-C745-8643-AF59E5C171A9}" type="slidenum">
              <a:rPr lang="en-US" smtClean="0"/>
              <a:t>‹#›</a:t>
            </a:fld>
            <a:endParaRPr lang="en-US"/>
          </a:p>
        </p:txBody>
      </p:sp>
    </p:spTree>
    <p:extLst>
      <p:ext uri="{BB962C8B-B14F-4D97-AF65-F5344CB8AC3E}">
        <p14:creationId xmlns:p14="http://schemas.microsoft.com/office/powerpoint/2010/main" val="317403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1</a:t>
            </a:fld>
            <a:endParaRPr lang="en-US"/>
          </a:p>
        </p:txBody>
      </p:sp>
    </p:spTree>
    <p:extLst>
      <p:ext uri="{BB962C8B-B14F-4D97-AF65-F5344CB8AC3E}">
        <p14:creationId xmlns:p14="http://schemas.microsoft.com/office/powerpoint/2010/main" val="219533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10</a:t>
            </a:fld>
            <a:endParaRPr lang="en-US"/>
          </a:p>
        </p:txBody>
      </p:sp>
    </p:spTree>
    <p:extLst>
      <p:ext uri="{BB962C8B-B14F-4D97-AF65-F5344CB8AC3E}">
        <p14:creationId xmlns:p14="http://schemas.microsoft.com/office/powerpoint/2010/main" val="247029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11</a:t>
            </a:fld>
            <a:endParaRPr lang="en-US"/>
          </a:p>
        </p:txBody>
      </p:sp>
    </p:spTree>
    <p:extLst>
      <p:ext uri="{BB962C8B-B14F-4D97-AF65-F5344CB8AC3E}">
        <p14:creationId xmlns:p14="http://schemas.microsoft.com/office/powerpoint/2010/main" val="337281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12</a:t>
            </a:fld>
            <a:endParaRPr lang="en-US"/>
          </a:p>
        </p:txBody>
      </p:sp>
    </p:spTree>
    <p:extLst>
      <p:ext uri="{BB962C8B-B14F-4D97-AF65-F5344CB8AC3E}">
        <p14:creationId xmlns:p14="http://schemas.microsoft.com/office/powerpoint/2010/main" val="337281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13</a:t>
            </a:fld>
            <a:endParaRPr lang="en-US"/>
          </a:p>
        </p:txBody>
      </p:sp>
    </p:spTree>
    <p:extLst>
      <p:ext uri="{BB962C8B-B14F-4D97-AF65-F5344CB8AC3E}">
        <p14:creationId xmlns:p14="http://schemas.microsoft.com/office/powerpoint/2010/main" val="1428709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14</a:t>
            </a:fld>
            <a:endParaRPr lang="en-US"/>
          </a:p>
        </p:txBody>
      </p:sp>
    </p:spTree>
    <p:extLst>
      <p:ext uri="{BB962C8B-B14F-4D97-AF65-F5344CB8AC3E}">
        <p14:creationId xmlns:p14="http://schemas.microsoft.com/office/powerpoint/2010/main" val="70535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15</a:t>
            </a:fld>
            <a:endParaRPr lang="en-US"/>
          </a:p>
        </p:txBody>
      </p:sp>
    </p:spTree>
    <p:extLst>
      <p:ext uri="{BB962C8B-B14F-4D97-AF65-F5344CB8AC3E}">
        <p14:creationId xmlns:p14="http://schemas.microsoft.com/office/powerpoint/2010/main" val="247029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16</a:t>
            </a:fld>
            <a:endParaRPr lang="en-US"/>
          </a:p>
        </p:txBody>
      </p:sp>
    </p:spTree>
    <p:extLst>
      <p:ext uri="{BB962C8B-B14F-4D97-AF65-F5344CB8AC3E}">
        <p14:creationId xmlns:p14="http://schemas.microsoft.com/office/powerpoint/2010/main" val="8952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17</a:t>
            </a:fld>
            <a:endParaRPr lang="en-US"/>
          </a:p>
        </p:txBody>
      </p:sp>
    </p:spTree>
    <p:extLst>
      <p:ext uri="{BB962C8B-B14F-4D97-AF65-F5344CB8AC3E}">
        <p14:creationId xmlns:p14="http://schemas.microsoft.com/office/powerpoint/2010/main" val="383510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18</a:t>
            </a:fld>
            <a:endParaRPr lang="en-US"/>
          </a:p>
        </p:txBody>
      </p:sp>
    </p:spTree>
    <p:extLst>
      <p:ext uri="{BB962C8B-B14F-4D97-AF65-F5344CB8AC3E}">
        <p14:creationId xmlns:p14="http://schemas.microsoft.com/office/powerpoint/2010/main" val="2668984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19</a:t>
            </a:fld>
            <a:endParaRPr lang="en-US"/>
          </a:p>
        </p:txBody>
      </p:sp>
    </p:spTree>
    <p:extLst>
      <p:ext uri="{BB962C8B-B14F-4D97-AF65-F5344CB8AC3E}">
        <p14:creationId xmlns:p14="http://schemas.microsoft.com/office/powerpoint/2010/main" val="280921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a:t>
            </a:fld>
            <a:endParaRPr lang="en-US"/>
          </a:p>
        </p:txBody>
      </p:sp>
    </p:spTree>
    <p:extLst>
      <p:ext uri="{BB962C8B-B14F-4D97-AF65-F5344CB8AC3E}">
        <p14:creationId xmlns:p14="http://schemas.microsoft.com/office/powerpoint/2010/main" val="121483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20</a:t>
            </a:fld>
            <a:endParaRPr lang="en-US"/>
          </a:p>
        </p:txBody>
      </p:sp>
    </p:spTree>
    <p:extLst>
      <p:ext uri="{BB962C8B-B14F-4D97-AF65-F5344CB8AC3E}">
        <p14:creationId xmlns:p14="http://schemas.microsoft.com/office/powerpoint/2010/main" val="33825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21</a:t>
            </a:fld>
            <a:endParaRPr lang="en-US"/>
          </a:p>
        </p:txBody>
      </p:sp>
    </p:spTree>
    <p:extLst>
      <p:ext uri="{BB962C8B-B14F-4D97-AF65-F5344CB8AC3E}">
        <p14:creationId xmlns:p14="http://schemas.microsoft.com/office/powerpoint/2010/main" val="2227842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22</a:t>
            </a:fld>
            <a:endParaRPr lang="en-US"/>
          </a:p>
        </p:txBody>
      </p:sp>
    </p:spTree>
    <p:extLst>
      <p:ext uri="{BB962C8B-B14F-4D97-AF65-F5344CB8AC3E}">
        <p14:creationId xmlns:p14="http://schemas.microsoft.com/office/powerpoint/2010/main" val="124614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23</a:t>
            </a:fld>
            <a:endParaRPr lang="en-US"/>
          </a:p>
        </p:txBody>
      </p:sp>
    </p:spTree>
    <p:extLst>
      <p:ext uri="{BB962C8B-B14F-4D97-AF65-F5344CB8AC3E}">
        <p14:creationId xmlns:p14="http://schemas.microsoft.com/office/powerpoint/2010/main" val="2754780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24</a:t>
            </a:fld>
            <a:endParaRPr lang="en-US"/>
          </a:p>
        </p:txBody>
      </p:sp>
    </p:spTree>
    <p:extLst>
      <p:ext uri="{BB962C8B-B14F-4D97-AF65-F5344CB8AC3E}">
        <p14:creationId xmlns:p14="http://schemas.microsoft.com/office/powerpoint/2010/main" val="4083070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25</a:t>
            </a:fld>
            <a:endParaRPr lang="en-US"/>
          </a:p>
        </p:txBody>
      </p:sp>
    </p:spTree>
    <p:extLst>
      <p:ext uri="{BB962C8B-B14F-4D97-AF65-F5344CB8AC3E}">
        <p14:creationId xmlns:p14="http://schemas.microsoft.com/office/powerpoint/2010/main" val="2497434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26</a:t>
            </a:fld>
            <a:endParaRPr lang="en-US"/>
          </a:p>
        </p:txBody>
      </p:sp>
    </p:spTree>
    <p:extLst>
      <p:ext uri="{BB962C8B-B14F-4D97-AF65-F5344CB8AC3E}">
        <p14:creationId xmlns:p14="http://schemas.microsoft.com/office/powerpoint/2010/main" val="1345490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27</a:t>
            </a:fld>
            <a:endParaRPr lang="en-US"/>
          </a:p>
        </p:txBody>
      </p:sp>
    </p:spTree>
    <p:extLst>
      <p:ext uri="{BB962C8B-B14F-4D97-AF65-F5344CB8AC3E}">
        <p14:creationId xmlns:p14="http://schemas.microsoft.com/office/powerpoint/2010/main" val="3782467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28</a:t>
            </a:fld>
            <a:endParaRPr lang="en-US"/>
          </a:p>
        </p:txBody>
      </p:sp>
    </p:spTree>
    <p:extLst>
      <p:ext uri="{BB962C8B-B14F-4D97-AF65-F5344CB8AC3E}">
        <p14:creationId xmlns:p14="http://schemas.microsoft.com/office/powerpoint/2010/main" val="2788599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29</a:t>
            </a:fld>
            <a:endParaRPr lang="en-US"/>
          </a:p>
        </p:txBody>
      </p:sp>
    </p:spTree>
    <p:extLst>
      <p:ext uri="{BB962C8B-B14F-4D97-AF65-F5344CB8AC3E}">
        <p14:creationId xmlns:p14="http://schemas.microsoft.com/office/powerpoint/2010/main" val="14813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a:t>
            </a:fld>
            <a:endParaRPr lang="en-US"/>
          </a:p>
        </p:txBody>
      </p:sp>
    </p:spTree>
    <p:extLst>
      <p:ext uri="{BB962C8B-B14F-4D97-AF65-F5344CB8AC3E}">
        <p14:creationId xmlns:p14="http://schemas.microsoft.com/office/powerpoint/2010/main" val="2391288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30</a:t>
            </a:fld>
            <a:endParaRPr lang="en-US"/>
          </a:p>
        </p:txBody>
      </p:sp>
    </p:spTree>
    <p:extLst>
      <p:ext uri="{BB962C8B-B14F-4D97-AF65-F5344CB8AC3E}">
        <p14:creationId xmlns:p14="http://schemas.microsoft.com/office/powerpoint/2010/main" val="58720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31</a:t>
            </a:fld>
            <a:endParaRPr lang="en-US"/>
          </a:p>
        </p:txBody>
      </p:sp>
    </p:spTree>
    <p:extLst>
      <p:ext uri="{BB962C8B-B14F-4D97-AF65-F5344CB8AC3E}">
        <p14:creationId xmlns:p14="http://schemas.microsoft.com/office/powerpoint/2010/main" val="1006874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32</a:t>
            </a:fld>
            <a:endParaRPr lang="en-US"/>
          </a:p>
        </p:txBody>
      </p:sp>
    </p:spTree>
    <p:extLst>
      <p:ext uri="{BB962C8B-B14F-4D97-AF65-F5344CB8AC3E}">
        <p14:creationId xmlns:p14="http://schemas.microsoft.com/office/powerpoint/2010/main" val="1879246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33</a:t>
            </a:fld>
            <a:endParaRPr lang="en-US"/>
          </a:p>
        </p:txBody>
      </p:sp>
    </p:spTree>
    <p:extLst>
      <p:ext uri="{BB962C8B-B14F-4D97-AF65-F5344CB8AC3E}">
        <p14:creationId xmlns:p14="http://schemas.microsoft.com/office/powerpoint/2010/main" val="4045542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34</a:t>
            </a:fld>
            <a:endParaRPr lang="en-US"/>
          </a:p>
        </p:txBody>
      </p:sp>
    </p:spTree>
    <p:extLst>
      <p:ext uri="{BB962C8B-B14F-4D97-AF65-F5344CB8AC3E}">
        <p14:creationId xmlns:p14="http://schemas.microsoft.com/office/powerpoint/2010/main" val="1167172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35</a:t>
            </a:fld>
            <a:endParaRPr lang="en-US"/>
          </a:p>
        </p:txBody>
      </p:sp>
    </p:spTree>
    <p:extLst>
      <p:ext uri="{BB962C8B-B14F-4D97-AF65-F5344CB8AC3E}">
        <p14:creationId xmlns:p14="http://schemas.microsoft.com/office/powerpoint/2010/main" val="2388221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36</a:t>
            </a:fld>
            <a:endParaRPr lang="en-US"/>
          </a:p>
        </p:txBody>
      </p:sp>
    </p:spTree>
    <p:extLst>
      <p:ext uri="{BB962C8B-B14F-4D97-AF65-F5344CB8AC3E}">
        <p14:creationId xmlns:p14="http://schemas.microsoft.com/office/powerpoint/2010/main" val="2470295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37</a:t>
            </a:fld>
            <a:endParaRPr lang="en-US"/>
          </a:p>
        </p:txBody>
      </p:sp>
    </p:spTree>
    <p:extLst>
      <p:ext uri="{BB962C8B-B14F-4D97-AF65-F5344CB8AC3E}">
        <p14:creationId xmlns:p14="http://schemas.microsoft.com/office/powerpoint/2010/main" val="2237804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38</a:t>
            </a:fld>
            <a:endParaRPr lang="en-US"/>
          </a:p>
        </p:txBody>
      </p:sp>
    </p:spTree>
    <p:extLst>
      <p:ext uri="{BB962C8B-B14F-4D97-AF65-F5344CB8AC3E}">
        <p14:creationId xmlns:p14="http://schemas.microsoft.com/office/powerpoint/2010/main" val="3664273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39</a:t>
            </a:fld>
            <a:endParaRPr lang="en-US"/>
          </a:p>
        </p:txBody>
      </p:sp>
    </p:spTree>
    <p:extLst>
      <p:ext uri="{BB962C8B-B14F-4D97-AF65-F5344CB8AC3E}">
        <p14:creationId xmlns:p14="http://schemas.microsoft.com/office/powerpoint/2010/main" val="72259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54B16-60F2-D845-AD20-33D715B4F4F4}" type="slidenum">
              <a:rPr lang="en-US" smtClean="0"/>
              <a:t>4</a:t>
            </a:fld>
            <a:endParaRPr lang="en-US"/>
          </a:p>
        </p:txBody>
      </p:sp>
    </p:spTree>
    <p:extLst>
      <p:ext uri="{BB962C8B-B14F-4D97-AF65-F5344CB8AC3E}">
        <p14:creationId xmlns:p14="http://schemas.microsoft.com/office/powerpoint/2010/main" val="4139942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40</a:t>
            </a:fld>
            <a:endParaRPr lang="en-US"/>
          </a:p>
        </p:txBody>
      </p:sp>
    </p:spTree>
    <p:extLst>
      <p:ext uri="{BB962C8B-B14F-4D97-AF65-F5344CB8AC3E}">
        <p14:creationId xmlns:p14="http://schemas.microsoft.com/office/powerpoint/2010/main" val="3376139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41</a:t>
            </a:fld>
            <a:endParaRPr lang="en-US"/>
          </a:p>
        </p:txBody>
      </p:sp>
    </p:spTree>
    <p:extLst>
      <p:ext uri="{BB962C8B-B14F-4D97-AF65-F5344CB8AC3E}">
        <p14:creationId xmlns:p14="http://schemas.microsoft.com/office/powerpoint/2010/main" val="3198905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42</a:t>
            </a:fld>
            <a:endParaRPr lang="en-US"/>
          </a:p>
        </p:txBody>
      </p:sp>
    </p:spTree>
    <p:extLst>
      <p:ext uri="{BB962C8B-B14F-4D97-AF65-F5344CB8AC3E}">
        <p14:creationId xmlns:p14="http://schemas.microsoft.com/office/powerpoint/2010/main" val="1890786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43</a:t>
            </a:fld>
            <a:endParaRPr lang="en-US"/>
          </a:p>
        </p:txBody>
      </p:sp>
    </p:spTree>
    <p:extLst>
      <p:ext uri="{BB962C8B-B14F-4D97-AF65-F5344CB8AC3E}">
        <p14:creationId xmlns:p14="http://schemas.microsoft.com/office/powerpoint/2010/main" val="3091359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44</a:t>
            </a:fld>
            <a:endParaRPr lang="en-US"/>
          </a:p>
        </p:txBody>
      </p:sp>
    </p:spTree>
    <p:extLst>
      <p:ext uri="{BB962C8B-B14F-4D97-AF65-F5344CB8AC3E}">
        <p14:creationId xmlns:p14="http://schemas.microsoft.com/office/powerpoint/2010/main" val="790671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45</a:t>
            </a:fld>
            <a:endParaRPr lang="en-US"/>
          </a:p>
        </p:txBody>
      </p:sp>
    </p:spTree>
    <p:extLst>
      <p:ext uri="{BB962C8B-B14F-4D97-AF65-F5344CB8AC3E}">
        <p14:creationId xmlns:p14="http://schemas.microsoft.com/office/powerpoint/2010/main" val="1890786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46</a:t>
            </a:fld>
            <a:endParaRPr lang="en-US"/>
          </a:p>
        </p:txBody>
      </p:sp>
    </p:spTree>
    <p:extLst>
      <p:ext uri="{BB962C8B-B14F-4D97-AF65-F5344CB8AC3E}">
        <p14:creationId xmlns:p14="http://schemas.microsoft.com/office/powerpoint/2010/main" val="1368218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47</a:t>
            </a:fld>
            <a:endParaRPr lang="en-US"/>
          </a:p>
        </p:txBody>
      </p:sp>
    </p:spTree>
    <p:extLst>
      <p:ext uri="{BB962C8B-B14F-4D97-AF65-F5344CB8AC3E}">
        <p14:creationId xmlns:p14="http://schemas.microsoft.com/office/powerpoint/2010/main" val="943380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48</a:t>
            </a:fld>
            <a:endParaRPr lang="en-US"/>
          </a:p>
        </p:txBody>
      </p:sp>
    </p:spTree>
    <p:extLst>
      <p:ext uri="{BB962C8B-B14F-4D97-AF65-F5344CB8AC3E}">
        <p14:creationId xmlns:p14="http://schemas.microsoft.com/office/powerpoint/2010/main" val="1675925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49</a:t>
            </a:fld>
            <a:endParaRPr lang="en-US"/>
          </a:p>
        </p:txBody>
      </p:sp>
    </p:spTree>
    <p:extLst>
      <p:ext uri="{BB962C8B-B14F-4D97-AF65-F5344CB8AC3E}">
        <p14:creationId xmlns:p14="http://schemas.microsoft.com/office/powerpoint/2010/main" val="66579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a:t>
            </a:fld>
            <a:endParaRPr lang="en-US"/>
          </a:p>
        </p:txBody>
      </p:sp>
    </p:spTree>
    <p:extLst>
      <p:ext uri="{BB962C8B-B14F-4D97-AF65-F5344CB8AC3E}">
        <p14:creationId xmlns:p14="http://schemas.microsoft.com/office/powerpoint/2010/main" val="34458113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50</a:t>
            </a:fld>
            <a:endParaRPr lang="en-US"/>
          </a:p>
        </p:txBody>
      </p:sp>
    </p:spTree>
    <p:extLst>
      <p:ext uri="{BB962C8B-B14F-4D97-AF65-F5344CB8AC3E}">
        <p14:creationId xmlns:p14="http://schemas.microsoft.com/office/powerpoint/2010/main" val="4076182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51</a:t>
            </a:fld>
            <a:endParaRPr lang="en-US"/>
          </a:p>
        </p:txBody>
      </p:sp>
    </p:spTree>
    <p:extLst>
      <p:ext uri="{BB962C8B-B14F-4D97-AF65-F5344CB8AC3E}">
        <p14:creationId xmlns:p14="http://schemas.microsoft.com/office/powerpoint/2010/main" val="59414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52</a:t>
            </a:fld>
            <a:endParaRPr lang="en-US"/>
          </a:p>
        </p:txBody>
      </p:sp>
    </p:spTree>
    <p:extLst>
      <p:ext uri="{BB962C8B-B14F-4D97-AF65-F5344CB8AC3E}">
        <p14:creationId xmlns:p14="http://schemas.microsoft.com/office/powerpoint/2010/main" val="1914942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53</a:t>
            </a:fld>
            <a:endParaRPr lang="en-US"/>
          </a:p>
        </p:txBody>
      </p:sp>
    </p:spTree>
    <p:extLst>
      <p:ext uri="{BB962C8B-B14F-4D97-AF65-F5344CB8AC3E}">
        <p14:creationId xmlns:p14="http://schemas.microsoft.com/office/powerpoint/2010/main" val="3849408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54</a:t>
            </a:fld>
            <a:endParaRPr lang="en-US"/>
          </a:p>
        </p:txBody>
      </p:sp>
    </p:spTree>
    <p:extLst>
      <p:ext uri="{BB962C8B-B14F-4D97-AF65-F5344CB8AC3E}">
        <p14:creationId xmlns:p14="http://schemas.microsoft.com/office/powerpoint/2010/main" val="3108252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55</a:t>
            </a:fld>
            <a:endParaRPr lang="en-US"/>
          </a:p>
        </p:txBody>
      </p:sp>
    </p:spTree>
    <p:extLst>
      <p:ext uri="{BB962C8B-B14F-4D97-AF65-F5344CB8AC3E}">
        <p14:creationId xmlns:p14="http://schemas.microsoft.com/office/powerpoint/2010/main" val="1994953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56</a:t>
            </a:fld>
            <a:endParaRPr lang="en-US"/>
          </a:p>
        </p:txBody>
      </p:sp>
    </p:spTree>
    <p:extLst>
      <p:ext uri="{BB962C8B-B14F-4D97-AF65-F5344CB8AC3E}">
        <p14:creationId xmlns:p14="http://schemas.microsoft.com/office/powerpoint/2010/main" val="3284246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57</a:t>
            </a:fld>
            <a:endParaRPr lang="en-US"/>
          </a:p>
        </p:txBody>
      </p:sp>
    </p:spTree>
    <p:extLst>
      <p:ext uri="{BB962C8B-B14F-4D97-AF65-F5344CB8AC3E}">
        <p14:creationId xmlns:p14="http://schemas.microsoft.com/office/powerpoint/2010/main" val="4079592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58</a:t>
            </a:fld>
            <a:endParaRPr lang="en-US"/>
          </a:p>
        </p:txBody>
      </p:sp>
    </p:spTree>
    <p:extLst>
      <p:ext uri="{BB962C8B-B14F-4D97-AF65-F5344CB8AC3E}">
        <p14:creationId xmlns:p14="http://schemas.microsoft.com/office/powerpoint/2010/main" val="26394473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59</a:t>
            </a:fld>
            <a:endParaRPr lang="en-US"/>
          </a:p>
        </p:txBody>
      </p:sp>
    </p:spTree>
    <p:extLst>
      <p:ext uri="{BB962C8B-B14F-4D97-AF65-F5344CB8AC3E}">
        <p14:creationId xmlns:p14="http://schemas.microsoft.com/office/powerpoint/2010/main" val="267197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6</a:t>
            </a:fld>
            <a:endParaRPr lang="en-US"/>
          </a:p>
        </p:txBody>
      </p:sp>
    </p:spTree>
    <p:extLst>
      <p:ext uri="{BB962C8B-B14F-4D97-AF65-F5344CB8AC3E}">
        <p14:creationId xmlns:p14="http://schemas.microsoft.com/office/powerpoint/2010/main" val="11988170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60</a:t>
            </a:fld>
            <a:endParaRPr lang="en-US"/>
          </a:p>
        </p:txBody>
      </p:sp>
    </p:spTree>
    <p:extLst>
      <p:ext uri="{BB962C8B-B14F-4D97-AF65-F5344CB8AC3E}">
        <p14:creationId xmlns:p14="http://schemas.microsoft.com/office/powerpoint/2010/main" val="16854550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61</a:t>
            </a:fld>
            <a:endParaRPr lang="en-US"/>
          </a:p>
        </p:txBody>
      </p:sp>
    </p:spTree>
    <p:extLst>
      <p:ext uri="{BB962C8B-B14F-4D97-AF65-F5344CB8AC3E}">
        <p14:creationId xmlns:p14="http://schemas.microsoft.com/office/powerpoint/2010/main" val="28313227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62</a:t>
            </a:fld>
            <a:endParaRPr lang="en-US"/>
          </a:p>
        </p:txBody>
      </p:sp>
    </p:spTree>
    <p:extLst>
      <p:ext uri="{BB962C8B-B14F-4D97-AF65-F5344CB8AC3E}">
        <p14:creationId xmlns:p14="http://schemas.microsoft.com/office/powerpoint/2010/main" val="227014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7</a:t>
            </a:fld>
            <a:endParaRPr lang="en-US"/>
          </a:p>
        </p:txBody>
      </p:sp>
    </p:spTree>
    <p:extLst>
      <p:ext uri="{BB962C8B-B14F-4D97-AF65-F5344CB8AC3E}">
        <p14:creationId xmlns:p14="http://schemas.microsoft.com/office/powerpoint/2010/main" val="337281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8</a:t>
            </a:fld>
            <a:endParaRPr lang="en-US"/>
          </a:p>
        </p:txBody>
      </p:sp>
    </p:spTree>
    <p:extLst>
      <p:ext uri="{BB962C8B-B14F-4D97-AF65-F5344CB8AC3E}">
        <p14:creationId xmlns:p14="http://schemas.microsoft.com/office/powerpoint/2010/main" val="424315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E1109-8F84-B945-81D6-3242030C45E0}" type="slidenum">
              <a:rPr lang="en-US" smtClean="0"/>
              <a:t>9</a:t>
            </a:fld>
            <a:endParaRPr lang="en-US"/>
          </a:p>
        </p:txBody>
      </p:sp>
    </p:spTree>
    <p:extLst>
      <p:ext uri="{BB962C8B-B14F-4D97-AF65-F5344CB8AC3E}">
        <p14:creationId xmlns:p14="http://schemas.microsoft.com/office/powerpoint/2010/main" val="43019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9BD4-01F8-A543-AB31-4BE6F09B80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62C98-CBF8-924D-B681-DF4DBC24A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E5AC3-66D8-3F48-84D5-090C7407DF52}"/>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5" name="Footer Placeholder 4">
            <a:extLst>
              <a:ext uri="{FF2B5EF4-FFF2-40B4-BE49-F238E27FC236}">
                <a16:creationId xmlns:a16="http://schemas.microsoft.com/office/drawing/2014/main" id="{FBBBB938-CF37-7A40-94D2-1DA665EB9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B4366-6D41-464A-AE50-52EEFA3A4126}"/>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82246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417D-B57E-1747-8B62-D99EE6D85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16B70E-024E-EC4D-AA26-AC151EE79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1F6A9-9C47-A449-A8F3-55CF7EB25B20}"/>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5" name="Footer Placeholder 4">
            <a:extLst>
              <a:ext uri="{FF2B5EF4-FFF2-40B4-BE49-F238E27FC236}">
                <a16:creationId xmlns:a16="http://schemas.microsoft.com/office/drawing/2014/main" id="{4D32C7F1-2350-134D-8F4D-FAB3D1491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CFBB9-6A68-444F-9DBB-675083AB13C0}"/>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41390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903F1-64BC-ED45-8A21-E7310C5A74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192EB-FCC7-6040-9B74-AA57E2FF1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3E25B-2300-9D4A-B233-8C3BB7D35DC6}"/>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5" name="Footer Placeholder 4">
            <a:extLst>
              <a:ext uri="{FF2B5EF4-FFF2-40B4-BE49-F238E27FC236}">
                <a16:creationId xmlns:a16="http://schemas.microsoft.com/office/drawing/2014/main" id="{FCDF2A62-58F0-BF4A-B8BC-190EAAE94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F1851-3BCF-954B-8177-44ECC5393FFB}"/>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10536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0FEA-D70E-BD46-B731-D577190F3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C4986-6691-1041-869A-0266FC2E8D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F6EC0-76A9-FD49-9C2D-D6839C0F1B01}"/>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5" name="Footer Placeholder 4">
            <a:extLst>
              <a:ext uri="{FF2B5EF4-FFF2-40B4-BE49-F238E27FC236}">
                <a16:creationId xmlns:a16="http://schemas.microsoft.com/office/drawing/2014/main" id="{08F4FD57-B252-5840-BFC5-6C1BAE28C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15B96-3C41-C54A-8E54-AD9867E9D9B8}"/>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146302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4E70-06D7-F54E-AF2D-A3FE8DE383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FC58C-146C-A348-B62F-B117ED4C1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9B578-DCDD-1A4E-9BD0-70D5C3D7FF99}"/>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5" name="Footer Placeholder 4">
            <a:extLst>
              <a:ext uri="{FF2B5EF4-FFF2-40B4-BE49-F238E27FC236}">
                <a16:creationId xmlns:a16="http://schemas.microsoft.com/office/drawing/2014/main" id="{53671943-169A-BE4B-A789-216E7944C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20DCD-CCD0-6A47-8CC7-EC4FFDDBD429}"/>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278362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11A0-4DD5-7D4E-B62F-40872D82A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47076-5779-6F42-A157-3927D0E0B5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FEACE1-57B5-5D46-AACF-28604BDE9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7508F2-B5F1-4847-8209-F4409E63DC84}"/>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6" name="Footer Placeholder 5">
            <a:extLst>
              <a:ext uri="{FF2B5EF4-FFF2-40B4-BE49-F238E27FC236}">
                <a16:creationId xmlns:a16="http://schemas.microsoft.com/office/drawing/2014/main" id="{8D53ABC5-2FC1-7642-BB25-5F76FC764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4BF06-3364-734F-80BE-BCAF21BA8188}"/>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10330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535-E9D6-A644-9C50-99BCA364AE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FC01D-E5CC-2544-9EB9-4DAE626FEA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C6105C-F54F-494E-99E6-175F51761F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CCA968-2B4E-9C4C-84E0-15322151D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4F8D0B-19DE-7E4C-B3AE-4F768B3898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C3FEEA-E160-C545-84FB-11D58BC3E53A}"/>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8" name="Footer Placeholder 7">
            <a:extLst>
              <a:ext uri="{FF2B5EF4-FFF2-40B4-BE49-F238E27FC236}">
                <a16:creationId xmlns:a16="http://schemas.microsoft.com/office/drawing/2014/main" id="{CE896A68-434F-0C45-8A93-1ED179012E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2E07AA-84B9-8A4B-A9AF-45B345435E1F}"/>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222476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4FC9-716F-0848-91A4-8CC66CC95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E3A339-9DA6-1941-8133-408272AC4DE3}"/>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4" name="Footer Placeholder 3">
            <a:extLst>
              <a:ext uri="{FF2B5EF4-FFF2-40B4-BE49-F238E27FC236}">
                <a16:creationId xmlns:a16="http://schemas.microsoft.com/office/drawing/2014/main" id="{E82229E2-A915-944F-8F1A-F1DF39C59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92AF4A-7E99-534E-9B58-4298AF6B4F71}"/>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284828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BACD4-3C82-B643-9560-A459CCF841DA}"/>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3" name="Footer Placeholder 2">
            <a:extLst>
              <a:ext uri="{FF2B5EF4-FFF2-40B4-BE49-F238E27FC236}">
                <a16:creationId xmlns:a16="http://schemas.microsoft.com/office/drawing/2014/main" id="{DBBE99D2-A30D-2F4D-AA86-1E05E4A982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95D897-A71D-6243-8F0F-A5BA9F16FF76}"/>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298521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8F5A-5209-3F4F-BD30-205C559E5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D340B-45E3-F54A-B6ED-100EB2CB2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56C7B-3E31-714C-95F6-A49AB0A67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5CA1A-6491-6247-A0D2-79164C9A411E}"/>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6" name="Footer Placeholder 5">
            <a:extLst>
              <a:ext uri="{FF2B5EF4-FFF2-40B4-BE49-F238E27FC236}">
                <a16:creationId xmlns:a16="http://schemas.microsoft.com/office/drawing/2014/main" id="{9B2DD470-C58F-8640-92AF-B05629DB8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1C08D-A7B0-DC45-87CB-F4748E27F87D}"/>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410431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30D4-609B-2348-9E49-4702418EF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83BEC7-6A9C-8D49-84F8-0BF7B80FE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43A52F-06D1-404F-A8F6-F7F51A749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978B2-395C-D347-911C-EBB40CA466E8}"/>
              </a:ext>
            </a:extLst>
          </p:cNvPr>
          <p:cNvSpPr>
            <a:spLocks noGrp="1"/>
          </p:cNvSpPr>
          <p:nvPr>
            <p:ph type="dt" sz="half" idx="10"/>
          </p:nvPr>
        </p:nvSpPr>
        <p:spPr/>
        <p:txBody>
          <a:bodyPr/>
          <a:lstStyle/>
          <a:p>
            <a:fld id="{44F143EF-5DC6-854F-B127-1B3B00147A0F}" type="datetimeFigureOut">
              <a:rPr lang="en-US" smtClean="0"/>
              <a:t>1/19/20</a:t>
            </a:fld>
            <a:endParaRPr lang="en-US"/>
          </a:p>
        </p:txBody>
      </p:sp>
      <p:sp>
        <p:nvSpPr>
          <p:cNvPr id="6" name="Footer Placeholder 5">
            <a:extLst>
              <a:ext uri="{FF2B5EF4-FFF2-40B4-BE49-F238E27FC236}">
                <a16:creationId xmlns:a16="http://schemas.microsoft.com/office/drawing/2014/main" id="{8DDD809B-8679-A243-98A7-F13583FAA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64DDF-BBAF-4E47-92EC-CE35C3CCE928}"/>
              </a:ext>
            </a:extLst>
          </p:cNvPr>
          <p:cNvSpPr>
            <a:spLocks noGrp="1"/>
          </p:cNvSpPr>
          <p:nvPr>
            <p:ph type="sldNum" sz="quarter" idx="12"/>
          </p:nvPr>
        </p:nvSpPr>
        <p:spPr/>
        <p:txBody>
          <a:bodyPr/>
          <a:lstStyle/>
          <a:p>
            <a:fld id="{AE993F14-D96A-F049-B1A2-BE794FBB2B13}" type="slidenum">
              <a:rPr lang="en-US" smtClean="0"/>
              <a:t>‹#›</a:t>
            </a:fld>
            <a:endParaRPr lang="en-US"/>
          </a:p>
        </p:txBody>
      </p:sp>
    </p:spTree>
    <p:extLst>
      <p:ext uri="{BB962C8B-B14F-4D97-AF65-F5344CB8AC3E}">
        <p14:creationId xmlns:p14="http://schemas.microsoft.com/office/powerpoint/2010/main" val="58046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1FD13-026E-604B-8A1F-62EC0E2E5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3B574-4EB2-8F48-8C54-1860B1D14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95280-EA97-924A-A3B6-CF6CD78C7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143EF-5DC6-854F-B127-1B3B00147A0F}" type="datetimeFigureOut">
              <a:rPr lang="en-US" smtClean="0"/>
              <a:t>1/19/20</a:t>
            </a:fld>
            <a:endParaRPr lang="en-US"/>
          </a:p>
        </p:txBody>
      </p:sp>
      <p:sp>
        <p:nvSpPr>
          <p:cNvPr id="5" name="Footer Placeholder 4">
            <a:extLst>
              <a:ext uri="{FF2B5EF4-FFF2-40B4-BE49-F238E27FC236}">
                <a16:creationId xmlns:a16="http://schemas.microsoft.com/office/drawing/2014/main" id="{4A90E5FF-3477-114D-8531-5CB02EF20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B0B4D3-4187-EA41-8B00-E753C469F1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3F14-D96A-F049-B1A2-BE794FBB2B13}" type="slidenum">
              <a:rPr lang="en-US" smtClean="0"/>
              <a:t>‹#›</a:t>
            </a:fld>
            <a:endParaRPr lang="en-US"/>
          </a:p>
        </p:txBody>
      </p:sp>
    </p:spTree>
    <p:extLst>
      <p:ext uri="{BB962C8B-B14F-4D97-AF65-F5344CB8AC3E}">
        <p14:creationId xmlns:p14="http://schemas.microsoft.com/office/powerpoint/2010/main" val="137409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19m4GzBhf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rxiv.org/abs/1810.0480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1604.0169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arxiv.org/abs/1904.09223"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clweb.org/anthology/P07-204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science/article/pii/089812219290136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sciencedirect.com/science/article/pii/089812219290136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sciencedirect.com/science/article/pii/0898122192901366"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clweb.org/anthology/P07-204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clweb.org/anthology/J95-200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Distributional_semantic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clweb.org/anthology/P08-10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105508" y="0"/>
            <a:ext cx="11992707" cy="6894195"/>
          </a:xfrm>
          <a:prstGeom prst="rect">
            <a:avLst/>
          </a:prstGeom>
          <a:noFill/>
          <a:ln>
            <a:noFill/>
          </a:ln>
        </p:spPr>
        <p:txBody>
          <a:bodyPr wrap="square" rtlCol="0">
            <a:spAutoFit/>
          </a:bodyPr>
          <a:lstStyle/>
          <a:p>
            <a:endParaRPr lang="en-US" sz="5400" dirty="0">
              <a:solidFill>
                <a:schemeClr val="bg2">
                  <a:lumMod val="25000"/>
                </a:schemeClr>
              </a:solidFill>
              <a:latin typeface="Garamond" panose="02020404030301010803" pitchFamily="18" charset="0"/>
            </a:endParaRPr>
          </a:p>
          <a:p>
            <a:r>
              <a:rPr lang="en-US" sz="5400" dirty="0">
                <a:solidFill>
                  <a:schemeClr val="bg2">
                    <a:lumMod val="25000"/>
                  </a:schemeClr>
                </a:solidFill>
                <a:latin typeface="Garamond" panose="02020404030301010803" pitchFamily="18" charset="0"/>
              </a:rPr>
              <a:t>event-centric narratives:</a:t>
            </a:r>
          </a:p>
          <a:p>
            <a:r>
              <a:rPr lang="en-US" sz="3200" dirty="0">
                <a:solidFill>
                  <a:schemeClr val="bg2">
                    <a:lumMod val="50000"/>
                  </a:schemeClr>
                </a:solidFill>
                <a:latin typeface="Garamond" panose="02020404030301010803" pitchFamily="18" charset="0"/>
              </a:rPr>
              <a:t>	chambers + </a:t>
            </a:r>
            <a:r>
              <a:rPr lang="en-US" sz="3200" dirty="0" err="1">
                <a:solidFill>
                  <a:schemeClr val="bg2">
                    <a:lumMod val="50000"/>
                  </a:schemeClr>
                </a:solidFill>
                <a:latin typeface="Garamond" panose="02020404030301010803" pitchFamily="18" charset="0"/>
              </a:rPr>
              <a:t>jurafsky</a:t>
            </a:r>
            <a:r>
              <a:rPr lang="en-US" sz="3200">
                <a:solidFill>
                  <a:schemeClr val="bg2">
                    <a:lumMod val="50000"/>
                  </a:schemeClr>
                </a:solidFill>
                <a:latin typeface="Garamond" panose="02020404030301010803" pitchFamily="18" charset="0"/>
              </a:rPr>
              <a:t> (2008)</a:t>
            </a:r>
            <a:endParaRPr lang="en-US" sz="32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600" dirty="0">
              <a:solidFill>
                <a:schemeClr val="bg2">
                  <a:lumMod val="50000"/>
                </a:schemeClr>
              </a:solidFill>
              <a:latin typeface="Garamond" panose="02020404030301010803" pitchFamily="18" charset="0"/>
            </a:endParaRPr>
          </a:p>
          <a:p>
            <a:pPr algn="r"/>
            <a:endParaRPr lang="en-US" sz="1400" dirty="0">
              <a:solidFill>
                <a:schemeClr val="bg2">
                  <a:lumMod val="50000"/>
                </a:schemeClr>
              </a:solidFill>
              <a:latin typeface="Garamond" panose="02020404030301010803" pitchFamily="18" charset="0"/>
            </a:endParaRPr>
          </a:p>
          <a:p>
            <a:pPr algn="r"/>
            <a:r>
              <a:rPr lang="en-US" sz="3200" dirty="0" err="1">
                <a:solidFill>
                  <a:schemeClr val="bg2">
                    <a:lumMod val="50000"/>
                  </a:schemeClr>
                </a:solidFill>
                <a:latin typeface="Garamond" panose="02020404030301010803" pitchFamily="18" charset="0"/>
              </a:rPr>
              <a:t>isaac</a:t>
            </a:r>
            <a:r>
              <a:rPr lang="en-US" sz="3200" dirty="0">
                <a:solidFill>
                  <a:schemeClr val="bg2">
                    <a:lumMod val="50000"/>
                  </a:schemeClr>
                </a:solidFill>
                <a:latin typeface="Garamond" panose="02020404030301010803" pitchFamily="18" charset="0"/>
              </a:rPr>
              <a:t> </a:t>
            </a:r>
            <a:r>
              <a:rPr lang="en-US" sz="3200" dirty="0" err="1">
                <a:solidFill>
                  <a:schemeClr val="bg2">
                    <a:lumMod val="50000"/>
                  </a:schemeClr>
                </a:solidFill>
                <a:latin typeface="Garamond" panose="02020404030301010803" pitchFamily="18" charset="0"/>
              </a:rPr>
              <a:t>stier</a:t>
            </a:r>
            <a:r>
              <a:rPr lang="en-US" sz="3200" dirty="0">
                <a:solidFill>
                  <a:schemeClr val="bg2">
                    <a:lumMod val="50000"/>
                  </a:schemeClr>
                </a:solidFill>
                <a:latin typeface="Garamond" panose="02020404030301010803" pitchFamily="18" charset="0"/>
              </a:rPr>
              <a:t> </a:t>
            </a:r>
            <a:r>
              <a:rPr lang="en-US" sz="3200" dirty="0" err="1">
                <a:solidFill>
                  <a:schemeClr val="bg2">
                    <a:lumMod val="50000"/>
                  </a:schemeClr>
                </a:solidFill>
                <a:latin typeface="Garamond" panose="02020404030301010803" pitchFamily="18" charset="0"/>
              </a:rPr>
              <a:t>robson</a:t>
            </a:r>
            <a:endParaRPr lang="en-US" sz="3200" dirty="0">
              <a:solidFill>
                <a:schemeClr val="bg2">
                  <a:lumMod val="50000"/>
                </a:schemeClr>
              </a:solidFill>
              <a:latin typeface="Garamond" panose="02020404030301010803" pitchFamily="18" charset="0"/>
            </a:endParaRPr>
          </a:p>
          <a:p>
            <a:pPr algn="r"/>
            <a:r>
              <a:rPr lang="en-US" sz="3200" dirty="0">
                <a:solidFill>
                  <a:schemeClr val="bg2">
                    <a:lumMod val="50000"/>
                  </a:schemeClr>
                </a:solidFill>
                <a:latin typeface="Garamond" panose="02020404030301010803" pitchFamily="18" charset="0"/>
              </a:rPr>
              <a:t>comp 790–158</a:t>
            </a:r>
          </a:p>
          <a:p>
            <a:pPr algn="r"/>
            <a:r>
              <a:rPr lang="en-US" sz="3200" dirty="0">
                <a:solidFill>
                  <a:schemeClr val="bg2">
                    <a:lumMod val="50000"/>
                  </a:schemeClr>
                </a:solidFill>
                <a:latin typeface="Garamond" panose="02020404030301010803" pitchFamily="18" charset="0"/>
              </a:rPr>
              <a:t>17 </a:t>
            </a:r>
            <a:r>
              <a:rPr lang="en-US" sz="3200" dirty="0" err="1">
                <a:solidFill>
                  <a:schemeClr val="bg2">
                    <a:lumMod val="50000"/>
                  </a:schemeClr>
                </a:solidFill>
                <a:latin typeface="Garamond" panose="02020404030301010803" pitchFamily="18" charset="0"/>
              </a:rPr>
              <a:t>jan</a:t>
            </a:r>
            <a:r>
              <a:rPr lang="en-US" sz="3200" dirty="0">
                <a:solidFill>
                  <a:schemeClr val="bg2">
                    <a:lumMod val="50000"/>
                  </a:schemeClr>
                </a:solidFill>
                <a:latin typeface="Garamond" panose="02020404030301010803" pitchFamily="18" charset="0"/>
              </a:rPr>
              <a:t> 2020</a:t>
            </a:r>
          </a:p>
        </p:txBody>
      </p:sp>
    </p:spTree>
    <p:extLst>
      <p:ext uri="{BB962C8B-B14F-4D97-AF65-F5344CB8AC3E}">
        <p14:creationId xmlns:p14="http://schemas.microsoft.com/office/powerpoint/2010/main" val="67094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99646" y="2967335"/>
            <a:ext cx="11992707" cy="923330"/>
          </a:xfrm>
          <a:prstGeom prst="rect">
            <a:avLst/>
          </a:prstGeom>
          <a:noFill/>
          <a:ln>
            <a:noFill/>
          </a:ln>
        </p:spPr>
        <p:txBody>
          <a:bodyPr wrap="square" rtlCol="0">
            <a:spAutoFit/>
          </a:bodyPr>
          <a:lstStyle/>
          <a:p>
            <a:pPr algn="ctr"/>
            <a:r>
              <a:rPr lang="en-US" sz="5400" dirty="0">
                <a:solidFill>
                  <a:schemeClr val="bg2">
                    <a:lumMod val="25000"/>
                  </a:schemeClr>
                </a:solidFill>
                <a:latin typeface="Garamond" panose="02020404030301010803" pitchFamily="18" charset="0"/>
              </a:rPr>
              <a:t>motivation</a:t>
            </a:r>
            <a:endParaRPr lang="en-US" sz="3200" dirty="0">
              <a:solidFill>
                <a:schemeClr val="bg2">
                  <a:lumMod val="50000"/>
                </a:schemeClr>
              </a:solidFill>
              <a:latin typeface="Helvetica" pitchFamily="2" charset="0"/>
            </a:endParaRPr>
          </a:p>
        </p:txBody>
      </p:sp>
    </p:spTree>
    <p:extLst>
      <p:ext uri="{BB962C8B-B14F-4D97-AF65-F5344CB8AC3E}">
        <p14:creationId xmlns:p14="http://schemas.microsoft.com/office/powerpoint/2010/main" val="268042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11</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a:latin typeface="Garamond" panose="02020404030301010803" pitchFamily="18" charset="0"/>
              </a:rPr>
              <a:t>motivation</a:t>
            </a:r>
            <a:br>
              <a:rPr lang="en-US">
                <a:latin typeface="Garamond" panose="02020404030301010803" pitchFamily="18" charset="0"/>
              </a:rPr>
            </a:br>
            <a:r>
              <a:rPr lang="en-US" sz="2800">
                <a:solidFill>
                  <a:schemeClr val="tx1">
                    <a:lumMod val="65000"/>
                    <a:lumOff val="35000"/>
                  </a:schemeClr>
                </a:solidFill>
                <a:latin typeface="Garamond" panose="02020404030301010803" pitchFamily="18" charset="0"/>
              </a:rPr>
              <a:t>natural language</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4893647"/>
          </a:xfrm>
          <a:prstGeom prst="rect">
            <a:avLst/>
          </a:prstGeom>
          <a:noFill/>
        </p:spPr>
        <p:txBody>
          <a:bodyPr wrap="square" rtlCol="0">
            <a:spAutoFit/>
          </a:bodyPr>
          <a:lstStyle/>
          <a:p>
            <a:r>
              <a:rPr lang="en-US" sz="2400" dirty="0">
                <a:latin typeface="Helvetica" pitchFamily="2" charset="0"/>
              </a:rPr>
              <a:t>natural language is a </a:t>
            </a:r>
            <a:r>
              <a:rPr lang="en-US" sz="2400" b="1" dirty="0">
                <a:latin typeface="Helvetica" pitchFamily="2" charset="0"/>
              </a:rPr>
              <a:t>powerful</a:t>
            </a:r>
            <a:r>
              <a:rPr lang="en-US" sz="2400" dirty="0">
                <a:latin typeface="Helvetica" pitchFamily="2" charset="0"/>
              </a:rPr>
              <a:t> means of information sharing</a:t>
            </a:r>
          </a:p>
          <a:p>
            <a:endParaRPr lang="en-US" sz="2400" dirty="0">
              <a:latin typeface="Helvetica" pitchFamily="2" charset="0"/>
            </a:endParaRPr>
          </a:p>
          <a:p>
            <a:r>
              <a:rPr lang="en-US" sz="2400" dirty="0">
                <a:latin typeface="Helvetica" pitchFamily="2" charset="0"/>
              </a:rPr>
              <a:t>it is </a:t>
            </a:r>
            <a:r>
              <a:rPr lang="en-US" sz="2400" i="1" dirty="0">
                <a:latin typeface="Helvetica" pitchFamily="2" charset="0"/>
              </a:rPr>
              <a:t>flexible </a:t>
            </a:r>
            <a:r>
              <a:rPr lang="en-US" sz="2400" dirty="0">
                <a:latin typeface="Helvetica" pitchFamily="2" charset="0"/>
              </a:rPr>
              <a:t>enough to convey </a:t>
            </a:r>
          </a:p>
          <a:p>
            <a:r>
              <a:rPr lang="en-US" sz="2400" dirty="0">
                <a:latin typeface="Helvetica" pitchFamily="2" charset="0"/>
              </a:rPr>
              <a:t>	ideas (this slide!)</a:t>
            </a:r>
          </a:p>
          <a:p>
            <a:r>
              <a:rPr lang="en-US" sz="2400" dirty="0">
                <a:latin typeface="Helvetica" pitchFamily="2" charset="0"/>
              </a:rPr>
              <a:t>	emotions (joy)</a:t>
            </a:r>
          </a:p>
          <a:p>
            <a:r>
              <a:rPr lang="en-US" sz="2400" dirty="0">
                <a:latin typeface="Helvetica" pitchFamily="2" charset="0"/>
              </a:rPr>
              <a:t>	needs (hunger)</a:t>
            </a:r>
          </a:p>
          <a:p>
            <a:r>
              <a:rPr lang="en-US" sz="2400" dirty="0">
                <a:latin typeface="Helvetica" pitchFamily="2" charset="0"/>
              </a:rPr>
              <a:t>	etc.</a:t>
            </a:r>
          </a:p>
          <a:p>
            <a:endParaRPr lang="en-US" sz="2400" dirty="0">
              <a:latin typeface="Helvetica" pitchFamily="2" charset="0"/>
            </a:endParaRPr>
          </a:p>
          <a:p>
            <a:r>
              <a:rPr lang="en-US" sz="2400" dirty="0">
                <a:latin typeface="Helvetica" pitchFamily="2" charset="0"/>
              </a:rPr>
              <a:t>however, it requires a good deal of </a:t>
            </a:r>
            <a:br>
              <a:rPr lang="en-US" sz="2400" dirty="0">
                <a:latin typeface="Helvetica" pitchFamily="2" charset="0"/>
              </a:rPr>
            </a:br>
            <a:r>
              <a:rPr lang="en-US" sz="2400" dirty="0">
                <a:latin typeface="Helvetica" pitchFamily="2" charset="0"/>
              </a:rPr>
              <a:t>	</a:t>
            </a:r>
            <a:r>
              <a:rPr lang="en-US" sz="2400" i="1" dirty="0">
                <a:latin typeface="Helvetica" pitchFamily="2" charset="0"/>
              </a:rPr>
              <a:t>implicit </a:t>
            </a:r>
            <a:r>
              <a:rPr lang="en-US" sz="2400" dirty="0">
                <a:latin typeface="Helvetica" pitchFamily="2" charset="0"/>
              </a:rPr>
              <a:t>(common sense, discourse-specific, etc.) and </a:t>
            </a:r>
            <a:br>
              <a:rPr lang="en-US" sz="2400" dirty="0">
                <a:latin typeface="Helvetica" pitchFamily="2" charset="0"/>
              </a:rPr>
            </a:br>
            <a:r>
              <a:rPr lang="en-US" sz="2400" dirty="0">
                <a:latin typeface="Helvetica" pitchFamily="2" charset="0"/>
              </a:rPr>
              <a:t>	</a:t>
            </a:r>
            <a:r>
              <a:rPr lang="en-US" sz="2400" i="1" dirty="0">
                <a:latin typeface="Helvetica" pitchFamily="2" charset="0"/>
              </a:rPr>
              <a:t>explicit </a:t>
            </a:r>
            <a:r>
              <a:rPr lang="en-US" sz="2400" dirty="0">
                <a:latin typeface="Helvetica" pitchFamily="2" charset="0"/>
              </a:rPr>
              <a:t>(nearby words) context</a:t>
            </a:r>
          </a:p>
          <a:p>
            <a:endParaRPr lang="en-US" sz="2400" dirty="0">
              <a:latin typeface="Helvetica" pitchFamily="2" charset="0"/>
            </a:endParaRPr>
          </a:p>
          <a:p>
            <a:endParaRPr lang="en-US" sz="2400" dirty="0">
              <a:latin typeface="Helvetica" pitchFamily="2" charset="0"/>
            </a:endParaRPr>
          </a:p>
        </p:txBody>
      </p:sp>
    </p:spTree>
    <p:extLst>
      <p:ext uri="{BB962C8B-B14F-4D97-AF65-F5344CB8AC3E}">
        <p14:creationId xmlns:p14="http://schemas.microsoft.com/office/powerpoint/2010/main" val="413899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12</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a:latin typeface="Garamond" panose="02020404030301010803" pitchFamily="18" charset="0"/>
              </a:rPr>
              <a:t>motivation</a:t>
            </a:r>
            <a:br>
              <a:rPr lang="en-US">
                <a:latin typeface="Garamond" panose="02020404030301010803" pitchFamily="18" charset="0"/>
              </a:rPr>
            </a:br>
            <a:r>
              <a:rPr lang="en-US" sz="2800">
                <a:solidFill>
                  <a:schemeClr val="tx1">
                    <a:lumMod val="65000"/>
                    <a:lumOff val="35000"/>
                  </a:schemeClr>
                </a:solidFill>
                <a:latin typeface="Garamond" panose="02020404030301010803" pitchFamily="18" charset="0"/>
              </a:rPr>
              <a:t>contexts -- authorship</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572546" y="2862149"/>
            <a:ext cx="11353800" cy="2677656"/>
          </a:xfrm>
          <a:prstGeom prst="rect">
            <a:avLst/>
          </a:prstGeom>
          <a:noFill/>
        </p:spPr>
        <p:txBody>
          <a:bodyPr wrap="square" rtlCol="0">
            <a:spAutoFit/>
          </a:bodyPr>
          <a:lstStyle/>
          <a:p>
            <a:pPr algn="ctr"/>
            <a:r>
              <a:rPr lang="en-US" sz="2400" dirty="0" err="1">
                <a:latin typeface="Helvetica" pitchFamily="2" charset="0"/>
              </a:rPr>
              <a:t>i</a:t>
            </a:r>
            <a:r>
              <a:rPr lang="en-US" sz="2400">
                <a:latin typeface="Helvetica" pitchFamily="2" charset="0"/>
              </a:rPr>
              <a:t> can shake off everything as </a:t>
            </a:r>
            <a:r>
              <a:rPr lang="en-US" sz="2400" dirty="0" err="1">
                <a:latin typeface="Helvetica" pitchFamily="2" charset="0"/>
              </a:rPr>
              <a:t>i</a:t>
            </a:r>
            <a:r>
              <a:rPr lang="en-US" sz="2400">
                <a:latin typeface="Helvetica" pitchFamily="2" charset="0"/>
              </a:rPr>
              <a:t> write; </a:t>
            </a:r>
            <a:br>
              <a:rPr lang="en-US" sz="2400">
                <a:latin typeface="Helvetica" pitchFamily="2" charset="0"/>
              </a:rPr>
            </a:br>
            <a:r>
              <a:rPr lang="en-US" sz="2400">
                <a:latin typeface="Helvetica" pitchFamily="2" charset="0"/>
              </a:rPr>
              <a:t>my sorrows disappear, my courage is reborn</a:t>
            </a:r>
            <a:br>
              <a:rPr lang="en-US" sz="2400" dirty="0">
                <a:latin typeface="Helvetica" pitchFamily="2" charset="0"/>
              </a:rPr>
            </a:br>
            <a:br>
              <a:rPr lang="en-US" sz="2400" dirty="0">
                <a:latin typeface="Helvetica" pitchFamily="2" charset="0"/>
              </a:rPr>
            </a:br>
            <a:endParaRPr lang="en-US" sz="2400">
              <a:latin typeface="Helvetica" pitchFamily="2" charset="0"/>
            </a:endParaRPr>
          </a:p>
          <a:p>
            <a:pPr algn="r"/>
            <a:endParaRPr lang="en-US" sz="2400">
              <a:latin typeface="Helvetica" pitchFamily="2" charset="0"/>
            </a:endParaRPr>
          </a:p>
          <a:p>
            <a:pPr algn="r"/>
            <a:r>
              <a:rPr lang="en-US" sz="2400">
                <a:latin typeface="Helvetica" pitchFamily="2" charset="0"/>
              </a:rPr>
              <a:t> </a:t>
            </a:r>
            <a:r>
              <a:rPr lang="en-US" sz="2400"/>
              <a:t>– </a:t>
            </a:r>
            <a:r>
              <a:rPr lang="en-US" sz="2400" i="1">
                <a:latin typeface="Helvetica" pitchFamily="2" charset="0"/>
              </a:rPr>
              <a:t>the diary of a young girl</a:t>
            </a:r>
            <a:br>
              <a:rPr lang="en-US" sz="2400">
                <a:latin typeface="Helvetica" pitchFamily="2" charset="0"/>
              </a:rPr>
            </a:br>
            <a:r>
              <a:rPr lang="en-US" sz="2400" dirty="0" err="1">
                <a:latin typeface="Helvetica" pitchFamily="2" charset="0"/>
              </a:rPr>
              <a:t>anne</a:t>
            </a:r>
            <a:r>
              <a:rPr lang="en-US" sz="2400">
                <a:latin typeface="Helvetica" pitchFamily="2" charset="0"/>
              </a:rPr>
              <a:t> frank</a:t>
            </a:r>
          </a:p>
        </p:txBody>
      </p:sp>
    </p:spTree>
    <p:extLst>
      <p:ext uri="{BB962C8B-B14F-4D97-AF65-F5344CB8AC3E}">
        <p14:creationId xmlns:p14="http://schemas.microsoft.com/office/powerpoint/2010/main" val="14504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13</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motivation</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events</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353800" cy="4154984"/>
          </a:xfrm>
          <a:prstGeom prst="rect">
            <a:avLst/>
          </a:prstGeom>
          <a:noFill/>
        </p:spPr>
        <p:txBody>
          <a:bodyPr wrap="square" rtlCol="0">
            <a:spAutoFit/>
          </a:bodyPr>
          <a:lstStyle/>
          <a:p>
            <a:r>
              <a:rPr lang="en-US" sz="2400" dirty="0">
                <a:latin typeface="Helvetica" pitchFamily="2" charset="0"/>
              </a:rPr>
              <a:t>one of the many (frequently explicit) contexts in a narrative is an </a:t>
            </a:r>
            <a:r>
              <a:rPr lang="en-US" sz="2400" b="1" dirty="0">
                <a:latin typeface="Helvetica" pitchFamily="2" charset="0"/>
              </a:rPr>
              <a:t>event</a:t>
            </a:r>
            <a:endParaRPr lang="en-US" sz="2400" dirty="0">
              <a:latin typeface="Helvetica" pitchFamily="2" charset="0"/>
            </a:endParaRPr>
          </a:p>
          <a:p>
            <a:br>
              <a:rPr lang="en-US" sz="2400" dirty="0">
                <a:latin typeface="Helvetica" pitchFamily="2" charset="0"/>
              </a:rPr>
            </a:br>
            <a:r>
              <a:rPr lang="en-US" sz="2400" dirty="0">
                <a:latin typeface="Helvetica" pitchFamily="2" charset="0"/>
              </a:rPr>
              <a:t>despite existence being a continuum, we </a:t>
            </a:r>
            <a:r>
              <a:rPr lang="en-US" sz="2400" b="1" dirty="0">
                <a:latin typeface="Helvetica" pitchFamily="2" charset="0"/>
              </a:rPr>
              <a:t>discretize</a:t>
            </a:r>
            <a:r>
              <a:rPr lang="en-US" sz="2400" dirty="0">
                <a:latin typeface="Helvetica" pitchFamily="2" charset="0"/>
              </a:rPr>
              <a:t> experience in language</a:t>
            </a:r>
          </a:p>
          <a:p>
            <a:pPr marL="800100" lvl="1" indent="-342900">
              <a:buFont typeface="Arial" panose="020B0604020202020204" pitchFamily="34" charset="0"/>
              <a:buChar char="•"/>
            </a:pPr>
            <a:r>
              <a:rPr lang="en-US" sz="2400" dirty="0">
                <a:latin typeface="Helvetica" pitchFamily="2" charset="0"/>
              </a:rPr>
              <a:t>“</a:t>
            </a:r>
            <a:r>
              <a:rPr lang="en-US" sz="2400" dirty="0" err="1">
                <a:latin typeface="Helvetica" pitchFamily="2" charset="0"/>
              </a:rPr>
              <a:t>i</a:t>
            </a:r>
            <a:r>
              <a:rPr lang="en-US" sz="2400" dirty="0">
                <a:latin typeface="Helvetica" pitchFamily="2" charset="0"/>
              </a:rPr>
              <a:t> </a:t>
            </a:r>
            <a:r>
              <a:rPr lang="en-US" sz="2400" i="1" dirty="0">
                <a:latin typeface="Helvetica" pitchFamily="2" charset="0"/>
              </a:rPr>
              <a:t>had</a:t>
            </a:r>
            <a:r>
              <a:rPr lang="en-US" sz="2400" dirty="0">
                <a:latin typeface="Helvetica" pitchFamily="2" charset="0"/>
              </a:rPr>
              <a:t> an exam”</a:t>
            </a:r>
          </a:p>
          <a:p>
            <a:pPr marL="800100" lvl="1" indent="-342900">
              <a:buFont typeface="Arial" panose="020B0604020202020204" pitchFamily="34" charset="0"/>
              <a:buChar char="•"/>
            </a:pPr>
            <a:r>
              <a:rPr lang="en-US" sz="2400" dirty="0">
                <a:latin typeface="Helvetica" pitchFamily="2" charset="0"/>
              </a:rPr>
              <a:t>“a chemical reaction </a:t>
            </a:r>
            <a:r>
              <a:rPr lang="en-US" sz="2400" i="1" dirty="0">
                <a:latin typeface="Helvetica" pitchFamily="2" charset="0"/>
              </a:rPr>
              <a:t>occurs</a:t>
            </a:r>
            <a:r>
              <a:rPr lang="en-US" sz="2400" dirty="0">
                <a:latin typeface="Helvetica" pitchFamily="2" charset="0"/>
              </a:rPr>
              <a:t>”</a:t>
            </a:r>
          </a:p>
          <a:p>
            <a:pPr marL="800100" lvl="1" indent="-342900">
              <a:buFont typeface="Arial" panose="020B0604020202020204" pitchFamily="34" charset="0"/>
              <a:buChar char="•"/>
            </a:pPr>
            <a:r>
              <a:rPr lang="en-US" sz="2400" dirty="0">
                <a:latin typeface="Helvetica" pitchFamily="2" charset="0"/>
              </a:rPr>
              <a:t>“the week </a:t>
            </a:r>
            <a:r>
              <a:rPr lang="en-US" sz="2400" i="1" dirty="0">
                <a:latin typeface="Helvetica" pitchFamily="2" charset="0"/>
              </a:rPr>
              <a:t>passed</a:t>
            </a:r>
            <a:r>
              <a:rPr lang="en-US" sz="2400" dirty="0">
                <a:latin typeface="Helvetica" pitchFamily="2" charset="0"/>
              </a:rPr>
              <a:t>”</a:t>
            </a:r>
          </a:p>
          <a:p>
            <a:pPr lvl="1"/>
            <a:endParaRPr lang="en-US" sz="2400" dirty="0">
              <a:latin typeface="Helvetica" pitchFamily="2" charset="0"/>
            </a:endParaRPr>
          </a:p>
          <a:p>
            <a:r>
              <a:rPr lang="en-US" sz="2400" dirty="0">
                <a:latin typeface="Helvetica" pitchFamily="2" charset="0"/>
              </a:rPr>
              <a:t>for now, events == some </a:t>
            </a:r>
            <a:r>
              <a:rPr lang="en-US" sz="2400" i="1" dirty="0">
                <a:latin typeface="Helvetica" pitchFamily="2" charset="0"/>
              </a:rPr>
              <a:t>action</a:t>
            </a:r>
            <a:r>
              <a:rPr lang="en-US" sz="2400" dirty="0">
                <a:latin typeface="Helvetica" pitchFamily="2" charset="0"/>
              </a:rPr>
              <a:t> (verb) occurring </a:t>
            </a:r>
            <a:br>
              <a:rPr lang="en-US" sz="2400" dirty="0">
                <a:latin typeface="Helvetica" pitchFamily="2" charset="0"/>
              </a:rPr>
            </a:br>
            <a:r>
              <a:rPr lang="en-US" sz="2400" dirty="0">
                <a:latin typeface="Helvetica" pitchFamily="2" charset="0"/>
              </a:rPr>
              <a:t>(not uncommon in </a:t>
            </a:r>
            <a:r>
              <a:rPr lang="en-US" sz="2400" dirty="0" err="1">
                <a:latin typeface="Helvetica" pitchFamily="2" charset="0"/>
              </a:rPr>
              <a:t>nlp</a:t>
            </a:r>
            <a:r>
              <a:rPr lang="en-US" sz="2400" dirty="0">
                <a:latin typeface="Helvetica" pitchFamily="2" charset="0"/>
              </a:rPr>
              <a:t> community)</a:t>
            </a:r>
          </a:p>
          <a:p>
            <a:endParaRPr lang="en-US" sz="2400" dirty="0">
              <a:latin typeface="Helvetica" pitchFamily="2" charset="0"/>
            </a:endParaRPr>
          </a:p>
          <a:p>
            <a:r>
              <a:rPr lang="en-US" sz="2400" dirty="0">
                <a:latin typeface="Helvetica" pitchFamily="2" charset="0"/>
              </a:rPr>
              <a:t>regardless of definition, events can have an impact!</a:t>
            </a:r>
          </a:p>
        </p:txBody>
      </p:sp>
    </p:spTree>
    <p:extLst>
      <p:ext uri="{BB962C8B-B14F-4D97-AF65-F5344CB8AC3E}">
        <p14:creationId xmlns:p14="http://schemas.microsoft.com/office/powerpoint/2010/main" val="19155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14</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motivation</a:t>
            </a:r>
            <a:br>
              <a:rPr lang="en-US" dirty="0">
                <a:latin typeface="Garamond" panose="02020404030301010803" pitchFamily="18" charset="0"/>
              </a:rPr>
            </a:br>
            <a:r>
              <a:rPr lang="en-US" sz="2800" dirty="0">
                <a:solidFill>
                  <a:schemeClr val="bg2">
                    <a:lumMod val="50000"/>
                  </a:schemeClr>
                </a:solidFill>
                <a:latin typeface="Garamond" panose="02020404030301010803" pitchFamily="18" charset="0"/>
              </a:rPr>
              <a:t>impact of events</a:t>
            </a:r>
            <a:endParaRPr lang="en-US" dirty="0">
              <a:solidFill>
                <a:schemeClr val="bg2">
                  <a:lumMod val="50000"/>
                </a:schemeClr>
              </a:solidFill>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353800" cy="4697696"/>
          </a:xfrm>
          <a:prstGeom prst="rect">
            <a:avLst/>
          </a:prstGeom>
          <a:noFill/>
        </p:spPr>
        <p:txBody>
          <a:bodyPr wrap="square" rtlCol="0">
            <a:spAutoFit/>
          </a:bodyPr>
          <a:lstStyle/>
          <a:p>
            <a:pPr>
              <a:lnSpc>
                <a:spcPts val="2980"/>
              </a:lnSpc>
            </a:pPr>
            <a:r>
              <a:rPr lang="en-US" sz="2400" dirty="0">
                <a:latin typeface="Helvetica" pitchFamily="2" charset="0"/>
              </a:rPr>
              <a:t>perhaps it’s true that things can change in a day. </a:t>
            </a:r>
            <a:br>
              <a:rPr lang="en-US" sz="2400" dirty="0">
                <a:latin typeface="Helvetica" pitchFamily="2" charset="0"/>
              </a:rPr>
            </a:br>
            <a:r>
              <a:rPr lang="en-US" sz="2400" dirty="0">
                <a:latin typeface="Helvetica" pitchFamily="2" charset="0"/>
              </a:rPr>
              <a:t>that a few dozen hours can affect the outcome of whole lifetimes.</a:t>
            </a:r>
          </a:p>
          <a:p>
            <a:pPr>
              <a:lnSpc>
                <a:spcPts val="2980"/>
              </a:lnSpc>
            </a:pPr>
            <a:r>
              <a:rPr lang="en-US" sz="2400" dirty="0">
                <a:latin typeface="Helvetica" pitchFamily="2" charset="0"/>
              </a:rPr>
              <a:t> </a:t>
            </a:r>
            <a:br>
              <a:rPr lang="en-US" sz="2400" dirty="0">
                <a:latin typeface="Helvetica" pitchFamily="2" charset="0"/>
              </a:rPr>
            </a:br>
            <a:r>
              <a:rPr lang="en-US" sz="2400" dirty="0">
                <a:latin typeface="Helvetica" pitchFamily="2" charset="0"/>
              </a:rPr>
              <a:t>and that when they do, those few dozen hours, like the salvaged remains of a burned house—the charred clock, the singed photograph, the scorched furniture—must be resurrected from the ruins and examined. preserved. accounted for.</a:t>
            </a:r>
          </a:p>
          <a:p>
            <a:pPr>
              <a:lnSpc>
                <a:spcPts val="2980"/>
              </a:lnSpc>
            </a:pPr>
            <a:br>
              <a:rPr lang="en-US" sz="2400" dirty="0">
                <a:latin typeface="Helvetica" pitchFamily="2" charset="0"/>
              </a:rPr>
            </a:br>
            <a:r>
              <a:rPr lang="en-US" sz="2400" dirty="0">
                <a:latin typeface="Helvetica" pitchFamily="2" charset="0"/>
              </a:rPr>
              <a:t>little </a:t>
            </a:r>
            <a:r>
              <a:rPr lang="en-US" sz="2800" b="1" dirty="0">
                <a:latin typeface="Helvetica" pitchFamily="2" charset="0"/>
              </a:rPr>
              <a:t>events</a:t>
            </a:r>
            <a:r>
              <a:rPr lang="en-US" sz="2400" dirty="0">
                <a:latin typeface="Helvetica" pitchFamily="2" charset="0"/>
              </a:rPr>
              <a:t>, ordinary things, smashed and reconstituted. imbued with new meaning. suddenly they become the bleached bones of a story.</a:t>
            </a:r>
          </a:p>
          <a:p>
            <a:pPr>
              <a:lnSpc>
                <a:spcPts val="2980"/>
              </a:lnSpc>
            </a:pPr>
            <a:endParaRPr lang="en-US" sz="2400" dirty="0">
              <a:latin typeface="Helvetica" pitchFamily="2" charset="0"/>
            </a:endParaRPr>
          </a:p>
          <a:p>
            <a:pPr algn="r">
              <a:lnSpc>
                <a:spcPts val="2980"/>
              </a:lnSpc>
            </a:pPr>
            <a:r>
              <a:rPr lang="en-US" sz="2400" dirty="0"/>
              <a:t>– </a:t>
            </a:r>
            <a:r>
              <a:rPr lang="en-US" sz="2400" i="1" dirty="0">
                <a:latin typeface="Helvetica" pitchFamily="2" charset="0"/>
              </a:rPr>
              <a:t>the god of small things</a:t>
            </a:r>
            <a:br>
              <a:rPr lang="en-US" sz="2400" i="1" dirty="0">
                <a:latin typeface="Helvetica" pitchFamily="2" charset="0"/>
              </a:rPr>
            </a:br>
            <a:r>
              <a:rPr lang="en-US" sz="2400" dirty="0" err="1">
                <a:latin typeface="Helvetica" pitchFamily="2" charset="0"/>
              </a:rPr>
              <a:t>arundhati</a:t>
            </a:r>
            <a:r>
              <a:rPr lang="en-US" sz="2400" dirty="0">
                <a:latin typeface="Helvetica" pitchFamily="2" charset="0"/>
              </a:rPr>
              <a:t> </a:t>
            </a:r>
            <a:r>
              <a:rPr lang="en-US" sz="2400" dirty="0" err="1">
                <a:latin typeface="Helvetica" pitchFamily="2" charset="0"/>
              </a:rPr>
              <a:t>roy</a:t>
            </a:r>
            <a:endParaRPr lang="en-US" sz="2400" dirty="0">
              <a:latin typeface="Helvetica" pitchFamily="2" charset="0"/>
            </a:endParaRPr>
          </a:p>
        </p:txBody>
      </p:sp>
    </p:spTree>
    <p:extLst>
      <p:ext uri="{BB962C8B-B14F-4D97-AF65-F5344CB8AC3E}">
        <p14:creationId xmlns:p14="http://schemas.microsoft.com/office/powerpoint/2010/main" val="322129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99646" y="2967335"/>
            <a:ext cx="11992707" cy="1477328"/>
          </a:xfrm>
          <a:prstGeom prst="rect">
            <a:avLst/>
          </a:prstGeom>
          <a:noFill/>
          <a:ln>
            <a:noFill/>
          </a:ln>
        </p:spPr>
        <p:txBody>
          <a:bodyPr wrap="square" rtlCol="0">
            <a:spAutoFit/>
          </a:bodyPr>
          <a:lstStyle/>
          <a:p>
            <a:pPr algn="ctr"/>
            <a:r>
              <a:rPr lang="en-US" sz="5400" dirty="0">
                <a:solidFill>
                  <a:schemeClr val="bg2">
                    <a:lumMod val="25000"/>
                  </a:schemeClr>
                </a:solidFill>
                <a:latin typeface="Garamond" panose="02020404030301010803" pitchFamily="18" charset="0"/>
              </a:rPr>
              <a:t>background</a:t>
            </a:r>
            <a:br>
              <a:rPr lang="en-US" sz="5400" dirty="0">
                <a:solidFill>
                  <a:schemeClr val="bg2">
                    <a:lumMod val="25000"/>
                  </a:schemeClr>
                </a:solidFill>
                <a:latin typeface="Garamond" panose="02020404030301010803" pitchFamily="18" charset="0"/>
              </a:rPr>
            </a:br>
            <a:r>
              <a:rPr lang="en-US" sz="3600" dirty="0">
                <a:solidFill>
                  <a:schemeClr val="tx1">
                    <a:lumMod val="65000"/>
                    <a:lumOff val="35000"/>
                  </a:schemeClr>
                </a:solidFill>
                <a:latin typeface="Garamond" panose="02020404030301010803" pitchFamily="18" charset="0"/>
              </a:rPr>
              <a:t>coreferences</a:t>
            </a:r>
            <a:endParaRPr lang="en-US" dirty="0">
              <a:solidFill>
                <a:schemeClr val="tx1">
                  <a:lumMod val="65000"/>
                  <a:lumOff val="35000"/>
                </a:schemeClr>
              </a:solidFill>
              <a:latin typeface="Helvetica" pitchFamily="2" charset="0"/>
            </a:endParaRPr>
          </a:p>
        </p:txBody>
      </p:sp>
    </p:spTree>
    <p:extLst>
      <p:ext uri="{BB962C8B-B14F-4D97-AF65-F5344CB8AC3E}">
        <p14:creationId xmlns:p14="http://schemas.microsoft.com/office/powerpoint/2010/main" val="272051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16</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background</a:t>
            </a:r>
            <a:br>
              <a:rPr lang="en-US" dirty="0">
                <a:latin typeface="Garamond" panose="02020404030301010803" pitchFamily="18" charset="0"/>
              </a:rPr>
            </a:br>
            <a:r>
              <a:rPr lang="en-US" sz="2800" dirty="0">
                <a:solidFill>
                  <a:schemeClr val="bg2">
                    <a:lumMod val="50000"/>
                  </a:schemeClr>
                </a:solidFill>
                <a:latin typeface="Garamond" panose="02020404030301010803" pitchFamily="18" charset="0"/>
              </a:rPr>
              <a:t>coreference</a:t>
            </a:r>
            <a:endParaRPr lang="en-US" dirty="0">
              <a:solidFill>
                <a:schemeClr val="bg2">
                  <a:lumMod val="50000"/>
                </a:schemeClr>
              </a:solidFill>
              <a:latin typeface="Garamond" panose="02020404030301010803" pitchFamily="18" charset="0"/>
            </a:endParaRPr>
          </a:p>
        </p:txBody>
      </p:sp>
      <p:sp>
        <p:nvSpPr>
          <p:cNvPr id="9" name="TextBox 8">
            <a:extLst>
              <a:ext uri="{FF2B5EF4-FFF2-40B4-BE49-F238E27FC236}">
                <a16:creationId xmlns:a16="http://schemas.microsoft.com/office/drawing/2014/main" id="{8B16FAD2-3F73-3046-B396-8E187F9EDE28}"/>
              </a:ext>
            </a:extLst>
          </p:cNvPr>
          <p:cNvSpPr txBox="1"/>
          <p:nvPr/>
        </p:nvSpPr>
        <p:spPr>
          <a:xfrm>
            <a:off x="365760" y="1645920"/>
            <a:ext cx="11356848" cy="4661789"/>
          </a:xfrm>
          <a:prstGeom prst="rect">
            <a:avLst/>
          </a:prstGeom>
          <a:noFill/>
        </p:spPr>
        <p:txBody>
          <a:bodyPr wrap="square" rtlCol="0">
            <a:spAutoFit/>
          </a:bodyPr>
          <a:lstStyle/>
          <a:p>
            <a:pPr>
              <a:lnSpc>
                <a:spcPts val="2980"/>
              </a:lnSpc>
            </a:pPr>
            <a:r>
              <a:rPr lang="en-US" sz="2400" dirty="0">
                <a:latin typeface="Helvetica" pitchFamily="2" charset="0"/>
              </a:rPr>
              <a:t>(most) texts involve </a:t>
            </a:r>
            <a:r>
              <a:rPr lang="en-US" sz="2400" b="1" dirty="0">
                <a:latin typeface="Helvetica" pitchFamily="2" charset="0"/>
              </a:rPr>
              <a:t>entities</a:t>
            </a:r>
          </a:p>
          <a:p>
            <a:pPr>
              <a:lnSpc>
                <a:spcPts val="2980"/>
              </a:lnSpc>
            </a:pPr>
            <a:endParaRPr lang="en-US" sz="2400" dirty="0">
              <a:latin typeface="Helvetica" pitchFamily="2" charset="0"/>
            </a:endParaRPr>
          </a:p>
          <a:p>
            <a:pPr>
              <a:lnSpc>
                <a:spcPts val="2980"/>
              </a:lnSpc>
            </a:pPr>
            <a:r>
              <a:rPr lang="en-US" sz="2400" dirty="0">
                <a:latin typeface="Helvetica" pitchFamily="2" charset="0"/>
              </a:rPr>
              <a:t>when there are </a:t>
            </a:r>
            <a:r>
              <a:rPr lang="en-US" sz="2400" i="1" dirty="0">
                <a:latin typeface="Helvetica" pitchFamily="2" charset="0"/>
              </a:rPr>
              <a:t>multiple </a:t>
            </a:r>
            <a:r>
              <a:rPr lang="en-US" sz="2400" dirty="0">
                <a:latin typeface="Helvetica" pitchFamily="2" charset="0"/>
              </a:rPr>
              <a:t>mentions of the same entity, we call them </a:t>
            </a:r>
            <a:r>
              <a:rPr lang="en-US" sz="2400" b="1" dirty="0">
                <a:latin typeface="Helvetica" pitchFamily="2" charset="0"/>
              </a:rPr>
              <a:t>coreferences</a:t>
            </a:r>
            <a:endParaRPr lang="en-US" sz="2400" dirty="0">
              <a:latin typeface="Helvetica" pitchFamily="2" charset="0"/>
            </a:endParaRPr>
          </a:p>
          <a:p>
            <a:pPr>
              <a:lnSpc>
                <a:spcPts val="2980"/>
              </a:lnSpc>
            </a:pPr>
            <a:endParaRPr lang="en-US" sz="2400" b="1" dirty="0">
              <a:latin typeface="Helvetica" pitchFamily="2" charset="0"/>
            </a:endParaRPr>
          </a:p>
          <a:p>
            <a:pPr>
              <a:lnSpc>
                <a:spcPts val="2980"/>
              </a:lnSpc>
            </a:pPr>
            <a:r>
              <a:rPr lang="en-US" sz="2400" dirty="0">
                <a:latin typeface="Helvetica" pitchFamily="2" charset="0"/>
              </a:rPr>
              <a:t>simple example:</a:t>
            </a:r>
          </a:p>
          <a:p>
            <a:pPr>
              <a:lnSpc>
                <a:spcPts val="2980"/>
              </a:lnSpc>
            </a:pPr>
            <a:r>
              <a:rPr lang="en-US" sz="2400" dirty="0">
                <a:latin typeface="Helvetica" pitchFamily="2" charset="0"/>
              </a:rPr>
              <a:t>	pronoun-</a:t>
            </a:r>
            <a:r>
              <a:rPr lang="en-US" sz="2400" dirty="0">
                <a:latin typeface="Helvetica" pitchFamily="2" charset="0"/>
                <a:sym typeface="Wingdings" pitchFamily="2" charset="2"/>
              </a:rPr>
              <a:t>antecedent relationships</a:t>
            </a:r>
          </a:p>
          <a:p>
            <a:pPr>
              <a:lnSpc>
                <a:spcPts val="2980"/>
              </a:lnSpc>
            </a:pPr>
            <a:r>
              <a:rPr lang="en-US" sz="2400" dirty="0">
                <a:latin typeface="Helvetica" pitchFamily="2" charset="0"/>
                <a:sym typeface="Wingdings" pitchFamily="2" charset="2"/>
              </a:rPr>
              <a:t>	 “the </a:t>
            </a:r>
            <a:r>
              <a:rPr lang="en-US" sz="2400" u="sng" dirty="0">
                <a:latin typeface="Helvetica" pitchFamily="2" charset="0"/>
                <a:sym typeface="Wingdings" pitchFamily="2" charset="2"/>
              </a:rPr>
              <a:t>cat</a:t>
            </a:r>
            <a:r>
              <a:rPr lang="en-US" sz="2400" dirty="0">
                <a:latin typeface="Helvetica" pitchFamily="2" charset="0"/>
                <a:sym typeface="Wingdings" pitchFamily="2" charset="2"/>
              </a:rPr>
              <a:t> sat on the mat, then </a:t>
            </a:r>
            <a:r>
              <a:rPr lang="en-US" sz="2400" u="sng" dirty="0">
                <a:latin typeface="Helvetica" pitchFamily="2" charset="0"/>
                <a:sym typeface="Wingdings" pitchFamily="2" charset="2"/>
              </a:rPr>
              <a:t>it</a:t>
            </a:r>
            <a:r>
              <a:rPr lang="en-US" sz="2400" dirty="0">
                <a:latin typeface="Helvetica" pitchFamily="2" charset="0"/>
                <a:sym typeface="Wingdings" pitchFamily="2" charset="2"/>
              </a:rPr>
              <a:t> got up and walked around”</a:t>
            </a:r>
          </a:p>
          <a:p>
            <a:pPr>
              <a:lnSpc>
                <a:spcPts val="2980"/>
              </a:lnSpc>
            </a:pPr>
            <a:endParaRPr lang="en-US" sz="2400" dirty="0">
              <a:latin typeface="Helvetica" pitchFamily="2" charset="0"/>
              <a:sym typeface="Wingdings" pitchFamily="2" charset="2"/>
            </a:endParaRPr>
          </a:p>
          <a:p>
            <a:pPr algn="ctr">
              <a:lnSpc>
                <a:spcPts val="2980"/>
              </a:lnSpc>
            </a:pPr>
            <a:endParaRPr lang="en-US" sz="2400" dirty="0">
              <a:latin typeface="Helvetica" pitchFamily="2" charset="0"/>
              <a:sym typeface="Wingdings" pitchFamily="2" charset="2"/>
            </a:endParaRPr>
          </a:p>
          <a:p>
            <a:pPr>
              <a:lnSpc>
                <a:spcPts val="2980"/>
              </a:lnSpc>
            </a:pPr>
            <a:r>
              <a:rPr lang="en-US" sz="2400" dirty="0">
                <a:latin typeface="Helvetica" pitchFamily="2" charset="0"/>
                <a:sym typeface="Wingdings" pitchFamily="2" charset="2"/>
              </a:rPr>
              <a:t>coreference resolution is actually quite complicated…</a:t>
            </a:r>
          </a:p>
          <a:p>
            <a:pPr algn="ctr">
              <a:lnSpc>
                <a:spcPts val="2980"/>
              </a:lnSpc>
            </a:pPr>
            <a:br>
              <a:rPr lang="en-US" sz="2400" dirty="0">
                <a:latin typeface="Helvetica" pitchFamily="2" charset="0"/>
                <a:sym typeface="Wingdings" pitchFamily="2" charset="2"/>
              </a:rPr>
            </a:br>
            <a:r>
              <a:rPr lang="en-US" sz="1400" dirty="0">
                <a:latin typeface="Helvetica" pitchFamily="2" charset="0"/>
                <a:sym typeface="Wingdings" pitchFamily="2" charset="2"/>
              </a:rPr>
              <a:t>for details, consult cs224n </a:t>
            </a:r>
            <a:r>
              <a:rPr lang="en-US" sz="1400" dirty="0">
                <a:hlinkClick r:id="rId3"/>
              </a:rPr>
              <a:t>https://www.youtube.com/watch?v=i19m4GzBhfc</a:t>
            </a:r>
            <a:r>
              <a:rPr lang="en-US" sz="1400" dirty="0">
                <a:latin typeface="Helvetica" pitchFamily="2" charset="0"/>
                <a:sym typeface="Wingdings" pitchFamily="2" charset="2"/>
              </a:rPr>
              <a:t>   </a:t>
            </a:r>
            <a:endParaRPr lang="en-US" sz="1400" dirty="0">
              <a:latin typeface="Helvetica" pitchFamily="2" charset="0"/>
            </a:endParaRPr>
          </a:p>
        </p:txBody>
      </p:sp>
    </p:spTree>
    <p:extLst>
      <p:ext uri="{BB962C8B-B14F-4D97-AF65-F5344CB8AC3E}">
        <p14:creationId xmlns:p14="http://schemas.microsoft.com/office/powerpoint/2010/main" val="15023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17</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background</a:t>
            </a:r>
            <a:br>
              <a:rPr lang="en-US" dirty="0">
                <a:latin typeface="Garamond" panose="02020404030301010803" pitchFamily="18" charset="0"/>
              </a:rPr>
            </a:br>
            <a:r>
              <a:rPr lang="en-US" sz="2800" dirty="0">
                <a:solidFill>
                  <a:schemeClr val="bg2">
                    <a:lumMod val="50000"/>
                  </a:schemeClr>
                </a:solidFill>
                <a:latin typeface="Garamond" panose="02020404030301010803" pitchFamily="18" charset="0"/>
              </a:rPr>
              <a:t>coreference</a:t>
            </a:r>
            <a:endParaRPr lang="en-US" dirty="0">
              <a:solidFill>
                <a:schemeClr val="bg2">
                  <a:lumMod val="50000"/>
                </a:schemeClr>
              </a:solidFill>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356848" cy="4697696"/>
          </a:xfrm>
          <a:prstGeom prst="rect">
            <a:avLst/>
          </a:prstGeom>
          <a:noFill/>
        </p:spPr>
        <p:txBody>
          <a:bodyPr wrap="square" rtlCol="0">
            <a:spAutoFit/>
          </a:bodyPr>
          <a:lstStyle/>
          <a:p>
            <a:pPr>
              <a:lnSpc>
                <a:spcPts val="2980"/>
              </a:lnSpc>
            </a:pPr>
            <a:r>
              <a:rPr lang="en-US" sz="2400" dirty="0">
                <a:latin typeface="Helvetica" pitchFamily="2" charset="0"/>
              </a:rPr>
              <a:t>perhaps </a:t>
            </a:r>
            <a:r>
              <a:rPr lang="en-US" sz="2400" u="sng" dirty="0">
                <a:solidFill>
                  <a:srgbClr val="7030A0"/>
                </a:solidFill>
                <a:latin typeface="Helvetica" pitchFamily="2" charset="0"/>
              </a:rPr>
              <a:t>it</a:t>
            </a:r>
            <a:r>
              <a:rPr lang="en-US" sz="2400" dirty="0">
                <a:latin typeface="Helvetica" pitchFamily="2" charset="0"/>
              </a:rPr>
              <a:t>’s true that </a:t>
            </a:r>
            <a:r>
              <a:rPr lang="en-US" sz="2400" u="sng" dirty="0">
                <a:solidFill>
                  <a:schemeClr val="accent1"/>
                </a:solidFill>
                <a:latin typeface="Helvetica" pitchFamily="2" charset="0"/>
              </a:rPr>
              <a:t>things</a:t>
            </a:r>
            <a:r>
              <a:rPr lang="en-US" sz="2400" dirty="0">
                <a:latin typeface="Helvetica" pitchFamily="2" charset="0"/>
              </a:rPr>
              <a:t> can change in a </a:t>
            </a:r>
            <a:r>
              <a:rPr lang="en-US" sz="2400" u="sng" dirty="0">
                <a:solidFill>
                  <a:srgbClr val="FF0000"/>
                </a:solidFill>
                <a:latin typeface="Helvetica" pitchFamily="2" charset="0"/>
              </a:rPr>
              <a:t>day</a:t>
            </a:r>
            <a:r>
              <a:rPr lang="en-US" sz="2400" dirty="0">
                <a:latin typeface="Helvetica" pitchFamily="2" charset="0"/>
              </a:rPr>
              <a:t>. </a:t>
            </a:r>
            <a:br>
              <a:rPr lang="en-US" sz="2400" dirty="0">
                <a:latin typeface="Helvetica" pitchFamily="2" charset="0"/>
              </a:rPr>
            </a:br>
            <a:r>
              <a:rPr lang="en-US" sz="2400" dirty="0">
                <a:latin typeface="Helvetica" pitchFamily="2" charset="0"/>
              </a:rPr>
              <a:t>that a few dozen </a:t>
            </a:r>
            <a:r>
              <a:rPr lang="en-US" sz="2400" u="sng" dirty="0">
                <a:solidFill>
                  <a:srgbClr val="FF0000"/>
                </a:solidFill>
                <a:latin typeface="Helvetica" pitchFamily="2" charset="0"/>
              </a:rPr>
              <a:t>hours</a:t>
            </a:r>
            <a:r>
              <a:rPr lang="en-US" sz="2400" dirty="0">
                <a:latin typeface="Helvetica" pitchFamily="2" charset="0"/>
              </a:rPr>
              <a:t> can affect the </a:t>
            </a:r>
            <a:r>
              <a:rPr lang="en-US" sz="2400" u="sng" dirty="0">
                <a:solidFill>
                  <a:schemeClr val="accent1"/>
                </a:solidFill>
                <a:latin typeface="Helvetica" pitchFamily="2" charset="0"/>
              </a:rPr>
              <a:t>outcome</a:t>
            </a:r>
            <a:r>
              <a:rPr lang="en-US" sz="2400" dirty="0">
                <a:latin typeface="Helvetica" pitchFamily="2" charset="0"/>
              </a:rPr>
              <a:t> of whole </a:t>
            </a:r>
            <a:r>
              <a:rPr lang="en-US" sz="2400" u="sng" dirty="0">
                <a:solidFill>
                  <a:srgbClr val="7030A0"/>
                </a:solidFill>
                <a:latin typeface="Helvetica" pitchFamily="2" charset="0"/>
              </a:rPr>
              <a:t>lifetimes</a:t>
            </a:r>
            <a:r>
              <a:rPr lang="en-US" sz="2400" dirty="0">
                <a:latin typeface="Helvetica" pitchFamily="2" charset="0"/>
              </a:rPr>
              <a:t>.</a:t>
            </a:r>
          </a:p>
          <a:p>
            <a:pPr>
              <a:lnSpc>
                <a:spcPts val="2980"/>
              </a:lnSpc>
            </a:pPr>
            <a:r>
              <a:rPr lang="en-US" sz="2400" dirty="0">
                <a:latin typeface="Helvetica" pitchFamily="2" charset="0"/>
              </a:rPr>
              <a:t> </a:t>
            </a:r>
            <a:br>
              <a:rPr lang="en-US" sz="2400" dirty="0">
                <a:latin typeface="Helvetica" pitchFamily="2" charset="0"/>
              </a:rPr>
            </a:br>
            <a:r>
              <a:rPr lang="en-US" sz="2400" dirty="0">
                <a:latin typeface="Helvetica" pitchFamily="2" charset="0"/>
              </a:rPr>
              <a:t>and that when </a:t>
            </a:r>
            <a:r>
              <a:rPr lang="en-US" sz="2400" u="sng" dirty="0">
                <a:solidFill>
                  <a:schemeClr val="accent1"/>
                </a:solidFill>
                <a:latin typeface="Helvetica" pitchFamily="2" charset="0"/>
              </a:rPr>
              <a:t>they</a:t>
            </a:r>
            <a:r>
              <a:rPr lang="en-US" sz="2400" dirty="0">
                <a:latin typeface="Helvetica" pitchFamily="2" charset="0"/>
              </a:rPr>
              <a:t> do, those few dozen </a:t>
            </a:r>
            <a:r>
              <a:rPr lang="en-US" sz="2400" u="sng" dirty="0">
                <a:solidFill>
                  <a:srgbClr val="FF0000"/>
                </a:solidFill>
                <a:latin typeface="Helvetica" pitchFamily="2" charset="0"/>
              </a:rPr>
              <a:t>hours</a:t>
            </a:r>
            <a:r>
              <a:rPr lang="en-US" sz="2400" dirty="0">
                <a:latin typeface="Helvetica" pitchFamily="2" charset="0"/>
              </a:rPr>
              <a:t>, like the salvaged </a:t>
            </a:r>
            <a:r>
              <a:rPr lang="en-US" sz="2400" u="sng" dirty="0">
                <a:solidFill>
                  <a:schemeClr val="accent6">
                    <a:lumMod val="50000"/>
                  </a:schemeClr>
                </a:solidFill>
                <a:latin typeface="Helvetica" pitchFamily="2" charset="0"/>
              </a:rPr>
              <a:t>remains</a:t>
            </a:r>
            <a:r>
              <a:rPr lang="en-US" sz="2400" dirty="0">
                <a:latin typeface="Helvetica" pitchFamily="2" charset="0"/>
              </a:rPr>
              <a:t> of a burned </a:t>
            </a:r>
            <a:r>
              <a:rPr lang="en-US" sz="2400" u="sng" dirty="0">
                <a:solidFill>
                  <a:srgbClr val="945200"/>
                </a:solidFill>
                <a:latin typeface="Helvetica" pitchFamily="2" charset="0"/>
              </a:rPr>
              <a:t>house</a:t>
            </a:r>
            <a:r>
              <a:rPr lang="en-US" sz="2400" dirty="0">
                <a:latin typeface="Helvetica" pitchFamily="2" charset="0"/>
              </a:rPr>
              <a:t>—the charred </a:t>
            </a:r>
            <a:r>
              <a:rPr lang="en-US" sz="2400" u="sng" dirty="0">
                <a:solidFill>
                  <a:schemeClr val="accent6">
                    <a:lumMod val="50000"/>
                  </a:schemeClr>
                </a:solidFill>
                <a:latin typeface="Helvetica" pitchFamily="2" charset="0"/>
              </a:rPr>
              <a:t>clock</a:t>
            </a:r>
            <a:r>
              <a:rPr lang="en-US" sz="2400" dirty="0">
                <a:latin typeface="Helvetica" pitchFamily="2" charset="0"/>
              </a:rPr>
              <a:t>, the singed </a:t>
            </a:r>
            <a:r>
              <a:rPr lang="en-US" sz="2400" u="sng" dirty="0">
                <a:solidFill>
                  <a:schemeClr val="accent6">
                    <a:lumMod val="50000"/>
                  </a:schemeClr>
                </a:solidFill>
                <a:latin typeface="Helvetica" pitchFamily="2" charset="0"/>
              </a:rPr>
              <a:t>photograph</a:t>
            </a:r>
            <a:r>
              <a:rPr lang="en-US" sz="2400" dirty="0">
                <a:latin typeface="Helvetica" pitchFamily="2" charset="0"/>
              </a:rPr>
              <a:t>, the scorched </a:t>
            </a:r>
            <a:r>
              <a:rPr lang="en-US" sz="2400" u="sng" dirty="0">
                <a:solidFill>
                  <a:schemeClr val="accent6">
                    <a:lumMod val="50000"/>
                  </a:schemeClr>
                </a:solidFill>
                <a:latin typeface="Helvetica" pitchFamily="2" charset="0"/>
              </a:rPr>
              <a:t>furniture</a:t>
            </a:r>
            <a:r>
              <a:rPr lang="en-US" sz="2400" dirty="0">
                <a:latin typeface="Helvetica" pitchFamily="2" charset="0"/>
              </a:rPr>
              <a:t>—must be resurrected from the </a:t>
            </a:r>
            <a:r>
              <a:rPr lang="en-US" sz="2400" u="sng" dirty="0">
                <a:solidFill>
                  <a:srgbClr val="945200"/>
                </a:solidFill>
                <a:latin typeface="Helvetica" pitchFamily="2" charset="0"/>
              </a:rPr>
              <a:t>ruins</a:t>
            </a:r>
            <a:r>
              <a:rPr lang="en-US" sz="2400" dirty="0">
                <a:latin typeface="Helvetica" pitchFamily="2" charset="0"/>
              </a:rPr>
              <a:t> and examined. preserved. accounted for.</a:t>
            </a:r>
          </a:p>
          <a:p>
            <a:pPr>
              <a:lnSpc>
                <a:spcPts val="2980"/>
              </a:lnSpc>
            </a:pPr>
            <a:br>
              <a:rPr lang="en-US" sz="2400" dirty="0">
                <a:latin typeface="Helvetica" pitchFamily="2" charset="0"/>
              </a:rPr>
            </a:br>
            <a:r>
              <a:rPr lang="en-US" sz="2400" dirty="0">
                <a:latin typeface="Helvetica" pitchFamily="2" charset="0"/>
              </a:rPr>
              <a:t>little </a:t>
            </a:r>
            <a:r>
              <a:rPr lang="en-US" sz="2400" u="sng" dirty="0">
                <a:solidFill>
                  <a:schemeClr val="accent1"/>
                </a:solidFill>
                <a:latin typeface="Helvetica" pitchFamily="2" charset="0"/>
              </a:rPr>
              <a:t>events</a:t>
            </a:r>
            <a:r>
              <a:rPr lang="en-US" sz="2400" dirty="0">
                <a:latin typeface="Helvetica" pitchFamily="2" charset="0"/>
              </a:rPr>
              <a:t>, ordinary </a:t>
            </a:r>
            <a:r>
              <a:rPr lang="en-US" sz="2400" u="sng" dirty="0">
                <a:solidFill>
                  <a:schemeClr val="accent1"/>
                </a:solidFill>
                <a:latin typeface="Helvetica" pitchFamily="2" charset="0"/>
              </a:rPr>
              <a:t>things</a:t>
            </a:r>
            <a:r>
              <a:rPr lang="en-US" sz="2400" dirty="0">
                <a:latin typeface="Helvetica" pitchFamily="2" charset="0"/>
              </a:rPr>
              <a:t>, smashed and reconstituted. imbued with new </a:t>
            </a:r>
            <a:r>
              <a:rPr lang="en-US" sz="2400" u="sng" dirty="0">
                <a:solidFill>
                  <a:srgbClr val="7030A0"/>
                </a:solidFill>
                <a:latin typeface="Helvetica" pitchFamily="2" charset="0"/>
              </a:rPr>
              <a:t>meaning</a:t>
            </a:r>
            <a:r>
              <a:rPr lang="en-US" sz="2400" dirty="0">
                <a:latin typeface="Helvetica" pitchFamily="2" charset="0"/>
              </a:rPr>
              <a:t>. suddenly </a:t>
            </a:r>
            <a:r>
              <a:rPr lang="en-US" sz="2400" u="sng" dirty="0">
                <a:solidFill>
                  <a:schemeClr val="accent1"/>
                </a:solidFill>
                <a:latin typeface="Helvetica" pitchFamily="2" charset="0"/>
              </a:rPr>
              <a:t>they</a:t>
            </a:r>
            <a:r>
              <a:rPr lang="en-US" sz="2400" dirty="0">
                <a:latin typeface="Helvetica" pitchFamily="2" charset="0"/>
              </a:rPr>
              <a:t> become the bleached </a:t>
            </a:r>
            <a:r>
              <a:rPr lang="en-US" sz="2400" u="sng" dirty="0">
                <a:solidFill>
                  <a:schemeClr val="accent1"/>
                </a:solidFill>
                <a:latin typeface="Helvetica" pitchFamily="2" charset="0"/>
              </a:rPr>
              <a:t>bones</a:t>
            </a:r>
            <a:r>
              <a:rPr lang="en-US" sz="2400" dirty="0">
                <a:latin typeface="Helvetica" pitchFamily="2" charset="0"/>
              </a:rPr>
              <a:t> of a </a:t>
            </a:r>
            <a:r>
              <a:rPr lang="en-US" sz="2400" u="sng" dirty="0">
                <a:solidFill>
                  <a:srgbClr val="7030A0"/>
                </a:solidFill>
                <a:latin typeface="Helvetica" pitchFamily="2" charset="0"/>
              </a:rPr>
              <a:t>story</a:t>
            </a:r>
            <a:r>
              <a:rPr lang="en-US" sz="2400" dirty="0">
                <a:latin typeface="Helvetica" pitchFamily="2" charset="0"/>
              </a:rPr>
              <a:t>.</a:t>
            </a:r>
          </a:p>
          <a:p>
            <a:pPr>
              <a:lnSpc>
                <a:spcPts val="2980"/>
              </a:lnSpc>
            </a:pPr>
            <a:endParaRPr lang="en-US" sz="2400" dirty="0">
              <a:latin typeface="Helvetica" pitchFamily="2" charset="0"/>
            </a:endParaRPr>
          </a:p>
          <a:p>
            <a:pPr algn="r">
              <a:lnSpc>
                <a:spcPts val="2980"/>
              </a:lnSpc>
            </a:pPr>
            <a:r>
              <a:rPr lang="en-US" sz="2400" dirty="0"/>
              <a:t>– </a:t>
            </a:r>
            <a:r>
              <a:rPr lang="en-US" sz="2400" i="1" dirty="0">
                <a:latin typeface="Helvetica" pitchFamily="2" charset="0"/>
              </a:rPr>
              <a:t>the god of small things</a:t>
            </a:r>
            <a:br>
              <a:rPr lang="en-US" sz="2400" i="1" dirty="0">
                <a:latin typeface="Helvetica" pitchFamily="2" charset="0"/>
              </a:rPr>
            </a:br>
            <a:r>
              <a:rPr lang="en-US" sz="2400" dirty="0" err="1">
                <a:latin typeface="Helvetica" pitchFamily="2" charset="0"/>
              </a:rPr>
              <a:t>arundhati</a:t>
            </a:r>
            <a:r>
              <a:rPr lang="en-US" sz="2400" dirty="0">
                <a:latin typeface="Helvetica" pitchFamily="2" charset="0"/>
              </a:rPr>
              <a:t> </a:t>
            </a:r>
            <a:r>
              <a:rPr lang="en-US" sz="2400" dirty="0" err="1">
                <a:latin typeface="Helvetica" pitchFamily="2" charset="0"/>
              </a:rPr>
              <a:t>roy</a:t>
            </a:r>
            <a:endParaRPr lang="en-US" sz="2400" dirty="0">
              <a:latin typeface="Helvetica" pitchFamily="2" charset="0"/>
            </a:endParaRPr>
          </a:p>
        </p:txBody>
      </p:sp>
      <p:sp>
        <p:nvSpPr>
          <p:cNvPr id="10" name="TextBox 9">
            <a:extLst>
              <a:ext uri="{FF2B5EF4-FFF2-40B4-BE49-F238E27FC236}">
                <a16:creationId xmlns:a16="http://schemas.microsoft.com/office/drawing/2014/main" id="{19CB59CA-1131-BF48-91B8-6649BE928E0D}"/>
              </a:ext>
            </a:extLst>
          </p:cNvPr>
          <p:cNvSpPr txBox="1"/>
          <p:nvPr/>
        </p:nvSpPr>
        <p:spPr>
          <a:xfrm>
            <a:off x="365760" y="1645920"/>
            <a:ext cx="11356848" cy="3927485"/>
          </a:xfrm>
          <a:prstGeom prst="rect">
            <a:avLst/>
          </a:prstGeom>
          <a:noFill/>
        </p:spPr>
        <p:txBody>
          <a:bodyPr wrap="square" rtlCol="0">
            <a:spAutoFit/>
          </a:bodyPr>
          <a:lstStyle/>
          <a:p>
            <a:pPr>
              <a:lnSpc>
                <a:spcPts val="2980"/>
              </a:lnSpc>
            </a:pPr>
            <a:r>
              <a:rPr lang="en-US" sz="2400" dirty="0">
                <a:solidFill>
                  <a:srgbClr val="FEFFFF">
                    <a:alpha val="0"/>
                  </a:srgbClr>
                </a:solidFill>
                <a:latin typeface="Helvetica" pitchFamily="2" charset="0"/>
              </a:rPr>
              <a:t>perhaps</a:t>
            </a:r>
            <a:r>
              <a:rPr lang="en-US" sz="2400" dirty="0">
                <a:latin typeface="Helvetica" pitchFamily="2" charset="0"/>
              </a:rPr>
              <a:t> </a:t>
            </a:r>
            <a:r>
              <a:rPr lang="en-US" sz="2400" u="sng" dirty="0">
                <a:latin typeface="Helvetica" pitchFamily="2" charset="0"/>
              </a:rPr>
              <a:t>it</a:t>
            </a:r>
            <a:r>
              <a:rPr lang="en-US" sz="2400" dirty="0">
                <a:solidFill>
                  <a:schemeClr val="tx1">
                    <a:alpha val="0"/>
                  </a:schemeClr>
                </a:solidFill>
                <a:latin typeface="Helvetica" pitchFamily="2" charset="0"/>
              </a:rPr>
              <a:t>’s</a:t>
            </a:r>
            <a:r>
              <a:rPr lang="en-US" sz="2400" dirty="0">
                <a:latin typeface="Helvetica" pitchFamily="2" charset="0"/>
              </a:rPr>
              <a:t> </a:t>
            </a:r>
            <a:r>
              <a:rPr lang="en-US" sz="2400" dirty="0">
                <a:solidFill>
                  <a:schemeClr val="tx1">
                    <a:alpha val="0"/>
                  </a:schemeClr>
                </a:solidFill>
                <a:latin typeface="Helvetica" pitchFamily="2" charset="0"/>
              </a:rPr>
              <a:t>true</a:t>
            </a:r>
            <a:r>
              <a:rPr lang="en-US" sz="2400" dirty="0">
                <a:latin typeface="Helvetica" pitchFamily="2" charset="0"/>
              </a:rPr>
              <a:t> </a:t>
            </a:r>
            <a:r>
              <a:rPr lang="en-US" sz="2400" dirty="0">
                <a:solidFill>
                  <a:schemeClr val="tx1">
                    <a:alpha val="0"/>
                  </a:schemeClr>
                </a:solidFill>
                <a:latin typeface="Helvetica" pitchFamily="2" charset="0"/>
              </a:rPr>
              <a:t>that</a:t>
            </a:r>
            <a:r>
              <a:rPr lang="en-US" sz="2400" dirty="0">
                <a:latin typeface="Helvetica" pitchFamily="2" charset="0"/>
              </a:rPr>
              <a:t> </a:t>
            </a:r>
            <a:r>
              <a:rPr lang="en-US" sz="2400" u="sng" dirty="0">
                <a:latin typeface="Helvetica" pitchFamily="2" charset="0"/>
              </a:rPr>
              <a:t>things</a:t>
            </a:r>
            <a:r>
              <a:rPr lang="en-US" sz="2400" dirty="0">
                <a:latin typeface="Helvetica" pitchFamily="2" charset="0"/>
              </a:rPr>
              <a:t> </a:t>
            </a:r>
            <a:r>
              <a:rPr lang="en-US" sz="2400" dirty="0">
                <a:solidFill>
                  <a:schemeClr val="tx1">
                    <a:alpha val="0"/>
                  </a:schemeClr>
                </a:solidFill>
                <a:latin typeface="Helvetica" pitchFamily="2" charset="0"/>
              </a:rPr>
              <a:t>can change in a</a:t>
            </a:r>
            <a:r>
              <a:rPr lang="en-US" sz="2400" dirty="0">
                <a:latin typeface="Helvetica" pitchFamily="2" charset="0"/>
              </a:rPr>
              <a:t> </a:t>
            </a:r>
            <a:r>
              <a:rPr lang="en-US" sz="2400" u="sng" dirty="0">
                <a:latin typeface="Helvetica" pitchFamily="2" charset="0"/>
              </a:rPr>
              <a:t>day</a:t>
            </a:r>
            <a:r>
              <a:rPr lang="en-US" sz="2400" dirty="0">
                <a:solidFill>
                  <a:schemeClr val="tx1">
                    <a:alpha val="0"/>
                  </a:schemeClr>
                </a:solidFill>
                <a:latin typeface="Helvetica" pitchFamily="2" charset="0"/>
              </a:rPr>
              <a:t>.</a:t>
            </a:r>
            <a:r>
              <a:rPr lang="en-US" sz="2400" dirty="0">
                <a:latin typeface="Helvetica" pitchFamily="2" charset="0"/>
              </a:rPr>
              <a:t> </a:t>
            </a:r>
            <a:br>
              <a:rPr lang="en-US" sz="2400" dirty="0">
                <a:latin typeface="Helvetica" pitchFamily="2" charset="0"/>
              </a:rPr>
            </a:br>
            <a:r>
              <a:rPr lang="en-US" sz="2400" dirty="0">
                <a:solidFill>
                  <a:schemeClr val="tx1">
                    <a:alpha val="0"/>
                  </a:schemeClr>
                </a:solidFill>
                <a:latin typeface="Helvetica" pitchFamily="2" charset="0"/>
              </a:rPr>
              <a:t>that a few dozen </a:t>
            </a:r>
            <a:r>
              <a:rPr lang="en-US" sz="2400" u="sng" dirty="0">
                <a:latin typeface="Helvetica" pitchFamily="2" charset="0"/>
              </a:rPr>
              <a:t>hours</a:t>
            </a:r>
            <a:r>
              <a:rPr lang="en-US" sz="2400" dirty="0">
                <a:solidFill>
                  <a:schemeClr val="tx1">
                    <a:alpha val="0"/>
                  </a:schemeClr>
                </a:solidFill>
                <a:latin typeface="Helvetica" pitchFamily="2" charset="0"/>
              </a:rPr>
              <a:t> can affect the</a:t>
            </a:r>
            <a:r>
              <a:rPr lang="en-US" sz="2400" dirty="0">
                <a:latin typeface="Helvetica" pitchFamily="2" charset="0"/>
              </a:rPr>
              <a:t> </a:t>
            </a:r>
            <a:r>
              <a:rPr lang="en-US" sz="2400" u="sng" dirty="0">
                <a:latin typeface="Helvetica" pitchFamily="2" charset="0"/>
              </a:rPr>
              <a:t>outcome</a:t>
            </a:r>
            <a:r>
              <a:rPr lang="en-US" sz="2400" dirty="0">
                <a:solidFill>
                  <a:schemeClr val="tx1">
                    <a:alpha val="0"/>
                  </a:schemeClr>
                </a:solidFill>
                <a:latin typeface="Helvetica" pitchFamily="2" charset="0"/>
              </a:rPr>
              <a:t> of whole </a:t>
            </a:r>
            <a:r>
              <a:rPr lang="en-US" sz="2400" u="sng" dirty="0">
                <a:latin typeface="Helvetica" pitchFamily="2" charset="0"/>
              </a:rPr>
              <a:t>lifetimes</a:t>
            </a:r>
            <a:r>
              <a:rPr lang="en-US" sz="2400" dirty="0">
                <a:solidFill>
                  <a:schemeClr val="tx1">
                    <a:alpha val="0"/>
                  </a:schemeClr>
                </a:solidFill>
                <a:latin typeface="Helvetica" pitchFamily="2" charset="0"/>
              </a:rPr>
              <a:t>.</a:t>
            </a:r>
          </a:p>
          <a:p>
            <a:pPr>
              <a:lnSpc>
                <a:spcPts val="2980"/>
              </a:lnSpc>
            </a:pPr>
            <a:r>
              <a:rPr lang="en-US" sz="2400" dirty="0">
                <a:latin typeface="Helvetica" pitchFamily="2" charset="0"/>
              </a:rPr>
              <a:t> </a:t>
            </a:r>
            <a:br>
              <a:rPr lang="en-US" sz="2400" dirty="0">
                <a:latin typeface="Helvetica" pitchFamily="2" charset="0"/>
              </a:rPr>
            </a:br>
            <a:r>
              <a:rPr lang="en-US" sz="2400" dirty="0">
                <a:solidFill>
                  <a:schemeClr val="tx1">
                    <a:alpha val="0"/>
                  </a:schemeClr>
                </a:solidFill>
                <a:latin typeface="Helvetica" pitchFamily="2" charset="0"/>
              </a:rPr>
              <a:t>and that when </a:t>
            </a:r>
            <a:r>
              <a:rPr lang="en-US" sz="2400" u="sng" dirty="0">
                <a:latin typeface="Helvetica" pitchFamily="2" charset="0"/>
              </a:rPr>
              <a:t>they</a:t>
            </a:r>
            <a:r>
              <a:rPr lang="en-US" sz="2400" dirty="0">
                <a:solidFill>
                  <a:schemeClr val="tx1">
                    <a:alpha val="0"/>
                  </a:schemeClr>
                </a:solidFill>
                <a:latin typeface="Helvetica" pitchFamily="2" charset="0"/>
              </a:rPr>
              <a:t> do, those few dozen </a:t>
            </a:r>
            <a:r>
              <a:rPr lang="en-US" sz="2400" u="sng" dirty="0">
                <a:latin typeface="Helvetica" pitchFamily="2" charset="0"/>
              </a:rPr>
              <a:t>hours</a:t>
            </a:r>
            <a:r>
              <a:rPr lang="en-US" sz="2400" dirty="0">
                <a:solidFill>
                  <a:schemeClr val="tx1">
                    <a:alpha val="0"/>
                  </a:schemeClr>
                </a:solidFill>
                <a:latin typeface="Helvetica" pitchFamily="2" charset="0"/>
              </a:rPr>
              <a:t>, like the salvaged </a:t>
            </a:r>
            <a:r>
              <a:rPr lang="en-US" sz="2400" u="sng" dirty="0">
                <a:latin typeface="Helvetica" pitchFamily="2" charset="0"/>
              </a:rPr>
              <a:t>remains</a:t>
            </a:r>
            <a:r>
              <a:rPr lang="en-US" sz="2400" dirty="0">
                <a:solidFill>
                  <a:schemeClr val="tx1">
                    <a:alpha val="0"/>
                  </a:schemeClr>
                </a:solidFill>
                <a:latin typeface="Helvetica" pitchFamily="2" charset="0"/>
              </a:rPr>
              <a:t> of a burned </a:t>
            </a:r>
            <a:r>
              <a:rPr lang="en-US" sz="2400" u="sng" dirty="0">
                <a:latin typeface="Helvetica" pitchFamily="2" charset="0"/>
              </a:rPr>
              <a:t>house</a:t>
            </a:r>
            <a:r>
              <a:rPr lang="en-US" sz="2400" dirty="0">
                <a:solidFill>
                  <a:schemeClr val="tx1">
                    <a:alpha val="0"/>
                  </a:schemeClr>
                </a:solidFill>
                <a:latin typeface="Helvetica" pitchFamily="2" charset="0"/>
              </a:rPr>
              <a:t>—the charred </a:t>
            </a:r>
            <a:r>
              <a:rPr lang="en-US" sz="2400" u="sng" dirty="0">
                <a:latin typeface="Helvetica" pitchFamily="2" charset="0"/>
              </a:rPr>
              <a:t>clock</a:t>
            </a:r>
            <a:r>
              <a:rPr lang="en-US" sz="2400" dirty="0">
                <a:solidFill>
                  <a:schemeClr val="tx1">
                    <a:alpha val="0"/>
                  </a:schemeClr>
                </a:solidFill>
                <a:latin typeface="Helvetica" pitchFamily="2" charset="0"/>
              </a:rPr>
              <a:t>, the singed </a:t>
            </a:r>
            <a:r>
              <a:rPr lang="en-US" sz="2400" u="sng" dirty="0">
                <a:latin typeface="Helvetica" pitchFamily="2" charset="0"/>
              </a:rPr>
              <a:t>photograph</a:t>
            </a:r>
            <a:r>
              <a:rPr lang="en-US" sz="2400" dirty="0">
                <a:solidFill>
                  <a:schemeClr val="tx1">
                    <a:alpha val="0"/>
                  </a:schemeClr>
                </a:solidFill>
                <a:latin typeface="Helvetica" pitchFamily="2" charset="0"/>
              </a:rPr>
              <a:t>, the scorched </a:t>
            </a:r>
            <a:r>
              <a:rPr lang="en-US" sz="2400" u="sng" dirty="0">
                <a:latin typeface="Helvetica" pitchFamily="2" charset="0"/>
              </a:rPr>
              <a:t>furniture</a:t>
            </a:r>
            <a:r>
              <a:rPr lang="en-US" sz="2400" dirty="0">
                <a:solidFill>
                  <a:schemeClr val="tx1">
                    <a:alpha val="0"/>
                  </a:schemeClr>
                </a:solidFill>
                <a:latin typeface="Helvetica" pitchFamily="2" charset="0"/>
              </a:rPr>
              <a:t>—must be resurrected from the </a:t>
            </a:r>
            <a:r>
              <a:rPr lang="en-US" sz="2400" u="sng" dirty="0">
                <a:latin typeface="Helvetica" pitchFamily="2" charset="0"/>
              </a:rPr>
              <a:t>ruins</a:t>
            </a:r>
            <a:r>
              <a:rPr lang="en-US" sz="2400" dirty="0">
                <a:solidFill>
                  <a:schemeClr val="tx1">
                    <a:alpha val="0"/>
                  </a:schemeClr>
                </a:solidFill>
                <a:latin typeface="Helvetica" pitchFamily="2" charset="0"/>
              </a:rPr>
              <a:t> and examined. preserved. accounted for.</a:t>
            </a:r>
          </a:p>
          <a:p>
            <a:pPr>
              <a:lnSpc>
                <a:spcPts val="2980"/>
              </a:lnSpc>
            </a:pPr>
            <a:br>
              <a:rPr lang="en-US" sz="2400" dirty="0">
                <a:latin typeface="Helvetica" pitchFamily="2" charset="0"/>
              </a:rPr>
            </a:br>
            <a:r>
              <a:rPr lang="en-US" sz="2400" dirty="0">
                <a:solidFill>
                  <a:schemeClr val="tx1">
                    <a:alpha val="0"/>
                  </a:schemeClr>
                </a:solidFill>
                <a:latin typeface="Helvetica" pitchFamily="2" charset="0"/>
              </a:rPr>
              <a:t>little </a:t>
            </a:r>
            <a:r>
              <a:rPr lang="en-US" sz="2400" u="sng" dirty="0">
                <a:latin typeface="Helvetica" pitchFamily="2" charset="0"/>
              </a:rPr>
              <a:t>events</a:t>
            </a:r>
            <a:r>
              <a:rPr lang="en-US" sz="2400" dirty="0">
                <a:solidFill>
                  <a:schemeClr val="tx1">
                    <a:alpha val="0"/>
                  </a:schemeClr>
                </a:solidFill>
                <a:latin typeface="Helvetica" pitchFamily="2" charset="0"/>
              </a:rPr>
              <a:t>, ordinary </a:t>
            </a:r>
            <a:r>
              <a:rPr lang="en-US" sz="2400" u="sng" dirty="0">
                <a:latin typeface="Helvetica" pitchFamily="2" charset="0"/>
              </a:rPr>
              <a:t>things</a:t>
            </a:r>
            <a:r>
              <a:rPr lang="en-US" sz="2400" dirty="0">
                <a:solidFill>
                  <a:schemeClr val="tx1">
                    <a:alpha val="0"/>
                  </a:schemeClr>
                </a:solidFill>
                <a:latin typeface="Helvetica" pitchFamily="2" charset="0"/>
              </a:rPr>
              <a:t>, smashed and reconstituted. imbued with new</a:t>
            </a:r>
            <a:r>
              <a:rPr lang="en-US" sz="2400" dirty="0">
                <a:latin typeface="Helvetica" pitchFamily="2" charset="0"/>
              </a:rPr>
              <a:t> </a:t>
            </a:r>
            <a:r>
              <a:rPr lang="en-US" sz="2400" u="sng" dirty="0">
                <a:latin typeface="Helvetica" pitchFamily="2" charset="0"/>
              </a:rPr>
              <a:t>meaning</a:t>
            </a:r>
            <a:r>
              <a:rPr lang="en-US" sz="2400" dirty="0">
                <a:solidFill>
                  <a:schemeClr val="tx1">
                    <a:alpha val="0"/>
                  </a:schemeClr>
                </a:solidFill>
                <a:latin typeface="Helvetica" pitchFamily="2" charset="0"/>
              </a:rPr>
              <a:t>. suddenly </a:t>
            </a:r>
            <a:r>
              <a:rPr lang="en-US" sz="2400" u="sng" dirty="0">
                <a:latin typeface="Helvetica" pitchFamily="2" charset="0"/>
              </a:rPr>
              <a:t>they</a:t>
            </a:r>
            <a:r>
              <a:rPr lang="en-US" sz="2400" dirty="0">
                <a:solidFill>
                  <a:schemeClr val="tx1">
                    <a:alpha val="0"/>
                  </a:schemeClr>
                </a:solidFill>
                <a:latin typeface="Helvetica" pitchFamily="2" charset="0"/>
              </a:rPr>
              <a:t> become the bleached </a:t>
            </a:r>
            <a:r>
              <a:rPr lang="en-US" sz="2400" u="sng" dirty="0">
                <a:latin typeface="Helvetica" pitchFamily="2" charset="0"/>
              </a:rPr>
              <a:t>bones</a:t>
            </a:r>
            <a:r>
              <a:rPr lang="en-US" sz="2400" dirty="0">
                <a:latin typeface="Helvetica" pitchFamily="2" charset="0"/>
              </a:rPr>
              <a:t> </a:t>
            </a:r>
            <a:r>
              <a:rPr lang="en-US" sz="2400" dirty="0">
                <a:solidFill>
                  <a:schemeClr val="tx1">
                    <a:alpha val="0"/>
                  </a:schemeClr>
                </a:solidFill>
                <a:latin typeface="Helvetica" pitchFamily="2" charset="0"/>
              </a:rPr>
              <a:t>of a </a:t>
            </a:r>
            <a:r>
              <a:rPr lang="en-US" sz="2400" u="sng" dirty="0">
                <a:latin typeface="Helvetica" pitchFamily="2" charset="0"/>
              </a:rPr>
              <a:t>story</a:t>
            </a:r>
            <a:r>
              <a:rPr lang="en-US" sz="2400" dirty="0">
                <a:solidFill>
                  <a:schemeClr val="tx1">
                    <a:alpha val="0"/>
                  </a:schemeClr>
                </a:solidFill>
                <a:latin typeface="Helvetica" pitchFamily="2" charset="0"/>
              </a:rPr>
              <a:t>.</a:t>
            </a:r>
            <a:endParaRPr lang="en-US" sz="2400" dirty="0">
              <a:latin typeface="Helvetica" pitchFamily="2" charset="0"/>
            </a:endParaRPr>
          </a:p>
          <a:p>
            <a:pPr algn="r">
              <a:lnSpc>
                <a:spcPts val="2980"/>
              </a:lnSpc>
            </a:pPr>
            <a:r>
              <a:rPr lang="en-US" sz="2400" dirty="0">
                <a:solidFill>
                  <a:schemeClr val="tx1">
                    <a:alpha val="0"/>
                  </a:schemeClr>
                </a:solidFill>
              </a:rPr>
              <a:t>– </a:t>
            </a:r>
            <a:r>
              <a:rPr lang="en-US" sz="2400" i="1" dirty="0">
                <a:solidFill>
                  <a:schemeClr val="tx1">
                    <a:alpha val="0"/>
                  </a:schemeClr>
                </a:solidFill>
                <a:latin typeface="Helvetica" pitchFamily="2" charset="0"/>
              </a:rPr>
              <a:t>the god of small things</a:t>
            </a:r>
            <a:endParaRPr lang="en-US" sz="2400" dirty="0">
              <a:solidFill>
                <a:schemeClr val="tx1">
                  <a:alpha val="0"/>
                </a:schemeClr>
              </a:solidFill>
              <a:latin typeface="Helvetica" pitchFamily="2" charset="0"/>
            </a:endParaRPr>
          </a:p>
        </p:txBody>
      </p:sp>
    </p:spTree>
    <p:extLst>
      <p:ext uri="{BB962C8B-B14F-4D97-AF65-F5344CB8AC3E}">
        <p14:creationId xmlns:p14="http://schemas.microsoft.com/office/powerpoint/2010/main" val="37687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
                                            <p:txEl>
                                              <p:pRg st="0" end="0"/>
                                            </p:txEl>
                                          </p:spTgt>
                                        </p:tgtEl>
                                      </p:cBhvr>
                                    </p:animEffect>
                                    <p:set>
                                      <p:cBhvr>
                                        <p:cTn id="7"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0">
                                            <p:txEl>
                                              <p:pRg st="1" end="1"/>
                                            </p:txEl>
                                          </p:spTgt>
                                        </p:tgtEl>
                                      </p:cBhvr>
                                    </p:animEffect>
                                    <p:set>
                                      <p:cBhvr>
                                        <p:cTn id="12"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10">
                                            <p:txEl>
                                              <p:pRg st="2" end="2"/>
                                            </p:txEl>
                                          </p:spTgt>
                                        </p:tgtEl>
                                      </p:cBhvr>
                                    </p:animEffect>
                                    <p:set>
                                      <p:cBhvr>
                                        <p:cTn id="17" dur="1" fill="hold">
                                          <p:stCondLst>
                                            <p:cond delay="499"/>
                                          </p:stCondLst>
                                        </p:cTn>
                                        <p:tgtEl>
                                          <p:spTgt spid="1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18</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pic>
        <p:nvPicPr>
          <p:cNvPr id="3" name="Picture 2">
            <a:extLst>
              <a:ext uri="{FF2B5EF4-FFF2-40B4-BE49-F238E27FC236}">
                <a16:creationId xmlns:a16="http://schemas.microsoft.com/office/drawing/2014/main" id="{DBFAC9BA-1D76-5040-A52F-DE3714839B5C}"/>
              </a:ext>
            </a:extLst>
          </p:cNvPr>
          <p:cNvPicPr>
            <a:picLocks noChangeAspect="1"/>
          </p:cNvPicPr>
          <p:nvPr/>
        </p:nvPicPr>
        <p:blipFill>
          <a:blip r:embed="rId3"/>
          <a:stretch>
            <a:fillRect/>
          </a:stretch>
        </p:blipFill>
        <p:spPr>
          <a:xfrm>
            <a:off x="3088072" y="1576387"/>
            <a:ext cx="5362575" cy="3705225"/>
          </a:xfrm>
          <a:prstGeom prst="rect">
            <a:avLst/>
          </a:prstGeom>
        </p:spPr>
      </p:pic>
    </p:spTree>
    <p:extLst>
      <p:ext uri="{BB962C8B-B14F-4D97-AF65-F5344CB8AC3E}">
        <p14:creationId xmlns:p14="http://schemas.microsoft.com/office/powerpoint/2010/main" val="151474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99646" y="2967335"/>
            <a:ext cx="11992707" cy="1477328"/>
          </a:xfrm>
          <a:prstGeom prst="rect">
            <a:avLst/>
          </a:prstGeom>
          <a:noFill/>
          <a:ln>
            <a:noFill/>
          </a:ln>
        </p:spPr>
        <p:txBody>
          <a:bodyPr wrap="square" rtlCol="0">
            <a:spAutoFit/>
          </a:bodyPr>
          <a:lstStyle/>
          <a:p>
            <a:pPr algn="ctr"/>
            <a:r>
              <a:rPr lang="en-US" sz="5400" dirty="0">
                <a:solidFill>
                  <a:schemeClr val="bg2">
                    <a:lumMod val="25000"/>
                  </a:schemeClr>
                </a:solidFill>
                <a:latin typeface="Garamond" panose="02020404030301010803" pitchFamily="18" charset="0"/>
              </a:rPr>
              <a:t>background</a:t>
            </a:r>
            <a:br>
              <a:rPr lang="en-US" sz="5400" dirty="0">
                <a:solidFill>
                  <a:schemeClr val="bg2">
                    <a:lumMod val="25000"/>
                  </a:schemeClr>
                </a:solidFill>
                <a:latin typeface="Garamond" panose="02020404030301010803" pitchFamily="18" charset="0"/>
              </a:rPr>
            </a:br>
            <a:r>
              <a:rPr lang="en-US" sz="3600" dirty="0">
                <a:solidFill>
                  <a:schemeClr val="tx1">
                    <a:lumMod val="65000"/>
                    <a:lumOff val="35000"/>
                  </a:schemeClr>
                </a:solidFill>
                <a:latin typeface="Garamond" panose="02020404030301010803" pitchFamily="18" charset="0"/>
              </a:rPr>
              <a:t>cloze</a:t>
            </a:r>
            <a:endParaRPr lang="en-US" dirty="0">
              <a:solidFill>
                <a:schemeClr val="tx1">
                  <a:lumMod val="65000"/>
                  <a:lumOff val="35000"/>
                </a:schemeClr>
              </a:solidFill>
              <a:latin typeface="Helvetica" pitchFamily="2" charset="0"/>
            </a:endParaRPr>
          </a:p>
        </p:txBody>
      </p:sp>
    </p:spTree>
    <p:extLst>
      <p:ext uri="{BB962C8B-B14F-4D97-AF65-F5344CB8AC3E}">
        <p14:creationId xmlns:p14="http://schemas.microsoft.com/office/powerpoint/2010/main" val="187375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pic>
        <p:nvPicPr>
          <p:cNvPr id="2" name="Picture 1">
            <a:extLst>
              <a:ext uri="{FF2B5EF4-FFF2-40B4-BE49-F238E27FC236}">
                <a16:creationId xmlns:a16="http://schemas.microsoft.com/office/drawing/2014/main" id="{1B6682C4-393D-F64D-BA9F-D97BEB805326}"/>
              </a:ext>
            </a:extLst>
          </p:cNvPr>
          <p:cNvPicPr>
            <a:picLocks noChangeAspect="1"/>
          </p:cNvPicPr>
          <p:nvPr/>
        </p:nvPicPr>
        <p:blipFill>
          <a:blip r:embed="rId3"/>
          <a:srcRect/>
          <a:stretch/>
        </p:blipFill>
        <p:spPr>
          <a:xfrm>
            <a:off x="3670300" y="1003300"/>
            <a:ext cx="4851400" cy="4851400"/>
          </a:xfrm>
          <a:prstGeom prst="rect">
            <a:avLst/>
          </a:prstGeom>
        </p:spPr>
      </p:pic>
    </p:spTree>
    <p:extLst>
      <p:ext uri="{BB962C8B-B14F-4D97-AF65-F5344CB8AC3E}">
        <p14:creationId xmlns:p14="http://schemas.microsoft.com/office/powerpoint/2010/main" val="19181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3774E1-4C58-CE4B-B992-545227FF6664}"/>
              </a:ext>
            </a:extLst>
          </p:cNvPr>
          <p:cNvPicPr>
            <a:picLocks noChangeAspect="1"/>
          </p:cNvPicPr>
          <p:nvPr/>
        </p:nvPicPr>
        <p:blipFill>
          <a:blip r:embed="rId3"/>
          <a:stretch>
            <a:fillRect/>
          </a:stretch>
        </p:blipFill>
        <p:spPr>
          <a:xfrm>
            <a:off x="2385695" y="1615117"/>
            <a:ext cx="7420610" cy="4211698"/>
          </a:xfrm>
          <a:prstGeom prst="rect">
            <a:avLst/>
          </a:prstGeom>
          <a:ln w="28575">
            <a:solidFill>
              <a:schemeClr val="tx1"/>
            </a:solidFill>
          </a:ln>
        </p:spPr>
      </p:pic>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20</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cloze</a:t>
            </a:r>
            <a:br>
              <a:rPr lang="en-US" dirty="0">
                <a:latin typeface="Garamond" panose="02020404030301010803" pitchFamily="18" charset="0"/>
              </a:rPr>
            </a:br>
            <a:r>
              <a:rPr lang="en-US" sz="2800" dirty="0" err="1">
                <a:solidFill>
                  <a:schemeClr val="tx1">
                    <a:lumMod val="65000"/>
                    <a:lumOff val="35000"/>
                  </a:schemeClr>
                </a:solidFill>
                <a:latin typeface="Garamond" panose="02020404030301010803" pitchFamily="18" charset="0"/>
              </a:rPr>
              <a:t>taylor</a:t>
            </a:r>
            <a:r>
              <a:rPr lang="en-US" sz="2800" dirty="0">
                <a:solidFill>
                  <a:schemeClr val="tx1">
                    <a:lumMod val="65000"/>
                    <a:lumOff val="35000"/>
                  </a:schemeClr>
                </a:solidFill>
                <a:latin typeface="Garamond" panose="02020404030301010803" pitchFamily="18" charset="0"/>
              </a:rPr>
              <a:t> (1953)</a:t>
            </a:r>
            <a:endParaRPr lang="en-US" dirty="0">
              <a:latin typeface="Garamond" panose="02020404030301010803" pitchFamily="18" charset="0"/>
            </a:endParaRPr>
          </a:p>
        </p:txBody>
      </p:sp>
    </p:spTree>
    <p:extLst>
      <p:ext uri="{BB962C8B-B14F-4D97-AF65-F5344CB8AC3E}">
        <p14:creationId xmlns:p14="http://schemas.microsoft.com/office/powerpoint/2010/main" val="194844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21</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cloze</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examples + context dependence</a:t>
            </a:r>
            <a:endParaRPr lang="en-US" dirty="0">
              <a:latin typeface="Garamond" panose="02020404030301010803" pitchFamily="18" charset="0"/>
            </a:endParaRPr>
          </a:p>
        </p:txBody>
      </p:sp>
      <p:sp>
        <p:nvSpPr>
          <p:cNvPr id="3" name="Rectangle 2">
            <a:extLst>
              <a:ext uri="{FF2B5EF4-FFF2-40B4-BE49-F238E27FC236}">
                <a16:creationId xmlns:a16="http://schemas.microsoft.com/office/drawing/2014/main" id="{8739C0B6-B2A2-B24E-BE74-5D380B0FC4A0}"/>
              </a:ext>
            </a:extLst>
          </p:cNvPr>
          <p:cNvSpPr/>
          <p:nvPr/>
        </p:nvSpPr>
        <p:spPr>
          <a:xfrm>
            <a:off x="365760" y="1645920"/>
            <a:ext cx="11353800" cy="4524315"/>
          </a:xfrm>
          <a:prstGeom prst="rect">
            <a:avLst/>
          </a:prstGeom>
        </p:spPr>
        <p:txBody>
          <a:bodyPr wrap="square">
            <a:spAutoFit/>
          </a:bodyPr>
          <a:lstStyle/>
          <a:p>
            <a:r>
              <a:rPr lang="en-US" sz="2400" dirty="0">
                <a:latin typeface="Helvetica" pitchFamily="2" charset="0"/>
              </a:rPr>
              <a:t>simple:</a:t>
            </a:r>
          </a:p>
          <a:p>
            <a:r>
              <a:rPr lang="en-US" sz="2400" dirty="0">
                <a:latin typeface="Helvetica" pitchFamily="2" charset="0"/>
              </a:rPr>
              <a:t>	“chickens cackle and </a:t>
            </a:r>
            <a:r>
              <a:rPr lang="en-US" sz="2400" b="1" dirty="0">
                <a:latin typeface="Helvetica" pitchFamily="2" charset="0"/>
              </a:rPr>
              <a:t>______</a:t>
            </a:r>
            <a:r>
              <a:rPr lang="en-US" sz="2400" dirty="0">
                <a:latin typeface="Helvetica" pitchFamily="2" charset="0"/>
              </a:rPr>
              <a:t> quack”</a:t>
            </a:r>
          </a:p>
          <a:p>
            <a:endParaRPr lang="en-US" sz="2400" dirty="0">
              <a:latin typeface="Helvetica" pitchFamily="2" charset="0"/>
            </a:endParaRPr>
          </a:p>
          <a:p>
            <a:r>
              <a:rPr lang="en-US" sz="2400" dirty="0">
                <a:latin typeface="Helvetica" pitchFamily="2" charset="0"/>
              </a:rPr>
              <a:t>context-dependent:</a:t>
            </a:r>
          </a:p>
          <a:p>
            <a:r>
              <a:rPr lang="en-US" sz="2400" dirty="0">
                <a:latin typeface="Helvetica" pitchFamily="2" charset="0"/>
              </a:rPr>
              <a:t>	“</a:t>
            </a:r>
            <a:r>
              <a:rPr lang="en-US" sz="2400" dirty="0" err="1">
                <a:latin typeface="Helvetica" pitchFamily="2" charset="0"/>
              </a:rPr>
              <a:t>i</a:t>
            </a:r>
            <a:r>
              <a:rPr lang="en-US" sz="2400" dirty="0">
                <a:latin typeface="Helvetica" pitchFamily="2" charset="0"/>
              </a:rPr>
              <a:t> heard a ______ bark”</a:t>
            </a:r>
          </a:p>
          <a:p>
            <a:r>
              <a:rPr lang="en-US" sz="2400" dirty="0">
                <a:latin typeface="Helvetica" pitchFamily="2" charset="0"/>
              </a:rPr>
              <a:t>	“for the first time, </a:t>
            </a:r>
            <a:r>
              <a:rPr lang="en-US" sz="2400" dirty="0" err="1">
                <a:latin typeface="Helvetica" pitchFamily="2" charset="0"/>
              </a:rPr>
              <a:t>i</a:t>
            </a:r>
            <a:r>
              <a:rPr lang="en-US" sz="2400" dirty="0">
                <a:latin typeface="Helvetica" pitchFamily="2" charset="0"/>
              </a:rPr>
              <a:t> heard a ______ bark”</a:t>
            </a:r>
          </a:p>
          <a:p>
            <a:r>
              <a:rPr lang="en-US" sz="2400" dirty="0">
                <a:latin typeface="Helvetica" pitchFamily="2" charset="0"/>
              </a:rPr>
              <a:t>	</a:t>
            </a:r>
          </a:p>
          <a:p>
            <a:r>
              <a:rPr lang="en-US" sz="2400" dirty="0">
                <a:latin typeface="Helvetica" pitchFamily="2" charset="0"/>
              </a:rPr>
              <a:t>	…what if prior context involved an island where seals live?</a:t>
            </a:r>
          </a:p>
          <a:p>
            <a:endParaRPr lang="en-US" sz="2400" b="1" dirty="0">
              <a:latin typeface="Helvetica" pitchFamily="2" charset="0"/>
            </a:endParaRPr>
          </a:p>
          <a:p>
            <a:endParaRPr lang="en-US" sz="2400" dirty="0">
              <a:latin typeface="Helvetica" pitchFamily="2" charset="0"/>
            </a:endParaRPr>
          </a:p>
          <a:p>
            <a:pPr algn="ctr"/>
            <a:r>
              <a:rPr lang="en-US" sz="2400" dirty="0">
                <a:latin typeface="Helvetica" pitchFamily="2" charset="0"/>
              </a:rPr>
              <a:t>cloze quite influential today, </a:t>
            </a:r>
            <a:r>
              <a:rPr lang="en-US" sz="2400" dirty="0" err="1">
                <a:latin typeface="Helvetica" pitchFamily="2" charset="0"/>
              </a:rPr>
              <a:t>à</a:t>
            </a:r>
            <a:r>
              <a:rPr lang="en-US" sz="2400" dirty="0">
                <a:latin typeface="Helvetica" pitchFamily="2" charset="0"/>
              </a:rPr>
              <a:t> la </a:t>
            </a:r>
            <a:r>
              <a:rPr lang="en-US" sz="2400" dirty="0" err="1">
                <a:latin typeface="Helvetica" pitchFamily="2" charset="0"/>
              </a:rPr>
              <a:t>bert</a:t>
            </a:r>
            <a:r>
              <a:rPr lang="en-US" sz="2400" dirty="0">
                <a:latin typeface="Helvetica" pitchFamily="2" charset="0"/>
              </a:rPr>
              <a:t>, </a:t>
            </a:r>
            <a:r>
              <a:rPr lang="en-US" sz="2400" dirty="0" err="1">
                <a:latin typeface="Helvetica" pitchFamily="2" charset="0"/>
              </a:rPr>
              <a:t>devlin</a:t>
            </a:r>
            <a:r>
              <a:rPr lang="en-US" sz="2400" dirty="0">
                <a:latin typeface="Helvetica" pitchFamily="2" charset="0"/>
              </a:rPr>
              <a:t> et al. (2018)</a:t>
            </a:r>
            <a:br>
              <a:rPr lang="en-US" sz="2400" dirty="0">
                <a:latin typeface="Helvetica" pitchFamily="2" charset="0"/>
              </a:rPr>
            </a:br>
            <a:r>
              <a:rPr lang="en-US" dirty="0">
                <a:latin typeface="Helvetica" pitchFamily="2" charset="0"/>
                <a:hlinkClick r:id="rId3"/>
              </a:rPr>
              <a:t>https://arxiv.org/abs/1810.04805</a:t>
            </a:r>
            <a:endParaRPr lang="en-US" dirty="0">
              <a:latin typeface="Helvetica" pitchFamily="2" charset="0"/>
            </a:endParaRPr>
          </a:p>
        </p:txBody>
      </p:sp>
    </p:spTree>
    <p:extLst>
      <p:ext uri="{BB962C8B-B14F-4D97-AF65-F5344CB8AC3E}">
        <p14:creationId xmlns:p14="http://schemas.microsoft.com/office/powerpoint/2010/main" val="8298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22</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cloze</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reasoning</a:t>
            </a:r>
            <a:endParaRPr lang="en-US" dirty="0">
              <a:latin typeface="Garamond" panose="02020404030301010803" pitchFamily="18" charset="0"/>
            </a:endParaRPr>
          </a:p>
        </p:txBody>
      </p:sp>
      <p:sp>
        <p:nvSpPr>
          <p:cNvPr id="9" name="TextBox 8">
            <a:extLst>
              <a:ext uri="{FF2B5EF4-FFF2-40B4-BE49-F238E27FC236}">
                <a16:creationId xmlns:a16="http://schemas.microsoft.com/office/drawing/2014/main" id="{57140CB0-0C95-3545-A870-C4DF6BC95045}"/>
              </a:ext>
            </a:extLst>
          </p:cNvPr>
          <p:cNvSpPr txBox="1"/>
          <p:nvPr/>
        </p:nvSpPr>
        <p:spPr>
          <a:xfrm>
            <a:off x="365760" y="1645920"/>
            <a:ext cx="11619454" cy="4154984"/>
          </a:xfrm>
          <a:prstGeom prst="rect">
            <a:avLst/>
          </a:prstGeom>
          <a:noFill/>
        </p:spPr>
        <p:txBody>
          <a:bodyPr wrap="square" rtlCol="0">
            <a:spAutoFit/>
          </a:bodyPr>
          <a:lstStyle/>
          <a:p>
            <a:r>
              <a:rPr lang="en-US" sz="2400" i="1" dirty="0">
                <a:latin typeface="Helvetica" pitchFamily="2" charset="0"/>
              </a:rPr>
              <a:t>quantitative</a:t>
            </a:r>
            <a:r>
              <a:rPr lang="en-US" sz="2400" dirty="0">
                <a:latin typeface="Helvetica" pitchFamily="2" charset="0"/>
              </a:rPr>
              <a:t>, stochastic metric of “readability” (…or </a:t>
            </a:r>
            <a:r>
              <a:rPr lang="en-US" sz="2400" b="1" dirty="0">
                <a:latin typeface="Helvetica" pitchFamily="2" charset="0"/>
              </a:rPr>
              <a:t>understanding</a:t>
            </a:r>
            <a:r>
              <a:rPr lang="en-US" sz="2400" dirty="0">
                <a:latin typeface="Helvetica" pitchFamily="2" charset="0"/>
              </a:rPr>
              <a:t>)</a:t>
            </a:r>
          </a:p>
          <a:p>
            <a:endParaRPr lang="en-US" sz="2400" dirty="0">
              <a:latin typeface="Helvetica" pitchFamily="2" charset="0"/>
            </a:endParaRPr>
          </a:p>
          <a:p>
            <a:r>
              <a:rPr lang="en-US" sz="2400" dirty="0">
                <a:latin typeface="Helvetica" pitchFamily="2" charset="0"/>
              </a:rPr>
              <a:t>contrasted with sentence-completion  (blanks here are </a:t>
            </a:r>
            <a:r>
              <a:rPr lang="en-US" sz="2400" i="1" dirty="0">
                <a:latin typeface="Helvetica" pitchFamily="2" charset="0"/>
              </a:rPr>
              <a:t>random</a:t>
            </a:r>
            <a:r>
              <a:rPr lang="en-US" sz="2400" dirty="0">
                <a:latin typeface="Helvetica" pitchFamily="2" charset="0"/>
              </a:rPr>
              <a:t>)</a:t>
            </a:r>
          </a:p>
          <a:p>
            <a:pPr marL="800100" lvl="1" indent="-342900">
              <a:buFont typeface="Arial" panose="020B0604020202020204" pitchFamily="34" charset="0"/>
              <a:buChar char="•"/>
            </a:pPr>
            <a:r>
              <a:rPr lang="en-US" sz="2400" dirty="0">
                <a:latin typeface="Helvetica" pitchFamily="2" charset="0"/>
              </a:rPr>
              <a:t>don’t have to blank </a:t>
            </a:r>
            <a:r>
              <a:rPr lang="en-US" sz="2400" i="1" dirty="0">
                <a:latin typeface="Helvetica" pitchFamily="2" charset="0"/>
              </a:rPr>
              <a:t>good</a:t>
            </a:r>
            <a:r>
              <a:rPr lang="en-US" sz="2400" dirty="0">
                <a:latin typeface="Helvetica" pitchFamily="2" charset="0"/>
              </a:rPr>
              <a:t> words out</a:t>
            </a:r>
          </a:p>
          <a:p>
            <a:pPr marL="800100" lvl="1" indent="-342900">
              <a:buFont typeface="Arial" panose="020B0604020202020204" pitchFamily="34" charset="0"/>
              <a:buChar char="•"/>
            </a:pPr>
            <a:r>
              <a:rPr lang="en-US" sz="2400" dirty="0">
                <a:latin typeface="Helvetica" pitchFamily="2" charset="0"/>
              </a:rPr>
              <a:t>merely </a:t>
            </a:r>
            <a:r>
              <a:rPr lang="en-US" sz="2400" i="1" dirty="0">
                <a:latin typeface="Helvetica" pitchFamily="2" charset="0"/>
              </a:rPr>
              <a:t>enough</a:t>
            </a:r>
            <a:r>
              <a:rPr lang="en-US" sz="2400" dirty="0">
                <a:latin typeface="Helvetica" pitchFamily="2" charset="0"/>
              </a:rPr>
              <a:t> words to be representative</a:t>
            </a:r>
          </a:p>
          <a:p>
            <a:pPr lvl="1"/>
            <a:endParaRPr lang="en-US" sz="2400" dirty="0">
              <a:latin typeface="Helvetica" pitchFamily="2" charset="0"/>
            </a:endParaRPr>
          </a:p>
          <a:p>
            <a:r>
              <a:rPr lang="en-US" sz="2400" dirty="0">
                <a:latin typeface="Helvetica" pitchFamily="2" charset="0"/>
              </a:rPr>
              <a:t>authors claim this makes blanks </a:t>
            </a:r>
            <a:r>
              <a:rPr lang="en-US" sz="2400" i="1" dirty="0">
                <a:latin typeface="Helvetica" pitchFamily="2" charset="0"/>
              </a:rPr>
              <a:t>contextually interrelated</a:t>
            </a:r>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also influenced:</a:t>
            </a:r>
          </a:p>
          <a:p>
            <a:r>
              <a:rPr lang="en-US" sz="2400" dirty="0">
                <a:latin typeface="Helvetica" pitchFamily="2" charset="0"/>
              </a:rPr>
              <a:t>	story cloze task </a:t>
            </a:r>
            <a:r>
              <a:rPr lang="en-US" dirty="0">
                <a:hlinkClick r:id="rId3"/>
              </a:rPr>
              <a:t>https://arxiv.org/abs/1604.01696</a:t>
            </a:r>
            <a:endParaRPr lang="en-US" dirty="0">
              <a:latin typeface="Helvetica" pitchFamily="2" charset="0"/>
            </a:endParaRPr>
          </a:p>
          <a:p>
            <a:r>
              <a:rPr lang="en-US" sz="2400" dirty="0">
                <a:latin typeface="Helvetica" pitchFamily="2" charset="0"/>
              </a:rPr>
              <a:t>	</a:t>
            </a:r>
            <a:r>
              <a:rPr lang="en-US" sz="2400" dirty="0" err="1">
                <a:latin typeface="Helvetica" pitchFamily="2" charset="0"/>
              </a:rPr>
              <a:t>ernie</a:t>
            </a:r>
            <a:r>
              <a:rPr lang="en-US" sz="2400" dirty="0">
                <a:latin typeface="Helvetica" pitchFamily="2" charset="0"/>
              </a:rPr>
              <a:t> (phrase &amp; entity </a:t>
            </a:r>
            <a:r>
              <a:rPr lang="en-US" sz="2400" dirty="0" err="1">
                <a:latin typeface="Helvetica" pitchFamily="2" charset="0"/>
              </a:rPr>
              <a:t>clozes</a:t>
            </a:r>
            <a:r>
              <a:rPr lang="en-US" sz="2400" dirty="0">
                <a:latin typeface="Helvetica" pitchFamily="2" charset="0"/>
              </a:rPr>
              <a:t>) </a:t>
            </a:r>
            <a:r>
              <a:rPr lang="en-US" dirty="0">
                <a:hlinkClick r:id="rId4"/>
              </a:rPr>
              <a:t>https://arxiv.org/abs/1904.09223</a:t>
            </a:r>
            <a:endParaRPr lang="en-US" dirty="0">
              <a:latin typeface="Helvetica" pitchFamily="2" charset="0"/>
            </a:endParaRPr>
          </a:p>
        </p:txBody>
      </p:sp>
    </p:spTree>
    <p:extLst>
      <p:ext uri="{BB962C8B-B14F-4D97-AF65-F5344CB8AC3E}">
        <p14:creationId xmlns:p14="http://schemas.microsoft.com/office/powerpoint/2010/main" val="15175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99646" y="2967335"/>
            <a:ext cx="11992707" cy="1477328"/>
          </a:xfrm>
          <a:prstGeom prst="rect">
            <a:avLst/>
          </a:prstGeom>
          <a:noFill/>
          <a:ln>
            <a:noFill/>
          </a:ln>
        </p:spPr>
        <p:txBody>
          <a:bodyPr wrap="square" rtlCol="0">
            <a:spAutoFit/>
          </a:bodyPr>
          <a:lstStyle/>
          <a:p>
            <a:pPr algn="ctr"/>
            <a:r>
              <a:rPr lang="en-US" sz="5400" dirty="0">
                <a:solidFill>
                  <a:schemeClr val="bg2">
                    <a:lumMod val="25000"/>
                  </a:schemeClr>
                </a:solidFill>
                <a:latin typeface="Garamond" panose="02020404030301010803" pitchFamily="18" charset="0"/>
              </a:rPr>
              <a:t>background</a:t>
            </a:r>
            <a:br>
              <a:rPr lang="en-US" sz="5400" dirty="0">
                <a:solidFill>
                  <a:schemeClr val="bg2">
                    <a:lumMod val="25000"/>
                  </a:schemeClr>
                </a:solidFill>
                <a:latin typeface="Garamond" panose="02020404030301010803" pitchFamily="18" charset="0"/>
              </a:rPr>
            </a:br>
            <a:r>
              <a:rPr lang="en-US" sz="3600" dirty="0" err="1">
                <a:solidFill>
                  <a:schemeClr val="tx1">
                    <a:lumMod val="65000"/>
                    <a:lumOff val="35000"/>
                  </a:schemeClr>
                </a:solidFill>
                <a:latin typeface="Garamond" panose="02020404030301010803" pitchFamily="18" charset="0"/>
              </a:rPr>
              <a:t>stanford</a:t>
            </a:r>
            <a:r>
              <a:rPr lang="en-US" sz="3600" dirty="0">
                <a:solidFill>
                  <a:schemeClr val="tx1">
                    <a:lumMod val="65000"/>
                    <a:lumOff val="35000"/>
                  </a:schemeClr>
                </a:solidFill>
                <a:latin typeface="Garamond" panose="02020404030301010803" pitchFamily="18" charset="0"/>
              </a:rPr>
              <a:t> parser</a:t>
            </a:r>
            <a:endParaRPr lang="en-US" dirty="0">
              <a:solidFill>
                <a:schemeClr val="tx1">
                  <a:lumMod val="65000"/>
                  <a:lumOff val="35000"/>
                </a:schemeClr>
              </a:solidFill>
              <a:latin typeface="Helvetica" pitchFamily="2" charset="0"/>
            </a:endParaRPr>
          </a:p>
        </p:txBody>
      </p:sp>
    </p:spTree>
    <p:extLst>
      <p:ext uri="{BB962C8B-B14F-4D97-AF65-F5344CB8AC3E}">
        <p14:creationId xmlns:p14="http://schemas.microsoft.com/office/powerpoint/2010/main" val="1770152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24</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stanford</a:t>
            </a:r>
            <a:r>
              <a:rPr lang="en-US" dirty="0">
                <a:latin typeface="Garamond" panose="02020404030301010803" pitchFamily="18" charset="0"/>
              </a:rPr>
              <a:t> parser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rationale</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3785652"/>
          </a:xfrm>
          <a:prstGeom prst="rect">
            <a:avLst/>
          </a:prstGeom>
          <a:noFill/>
        </p:spPr>
        <p:txBody>
          <a:bodyPr wrap="square" rtlCol="0">
            <a:spAutoFit/>
          </a:bodyPr>
          <a:lstStyle/>
          <a:p>
            <a:r>
              <a:rPr lang="en-US" sz="2400" dirty="0">
                <a:latin typeface="Helvetica" pitchFamily="2" charset="0"/>
              </a:rPr>
              <a:t>in </a:t>
            </a:r>
            <a:r>
              <a:rPr lang="en-US" sz="2400" dirty="0" err="1">
                <a:latin typeface="Helvetica" pitchFamily="2" charset="0"/>
              </a:rPr>
              <a:t>english</a:t>
            </a:r>
            <a:r>
              <a:rPr lang="en-US" sz="2400" dirty="0">
                <a:latin typeface="Helvetica" pitchFamily="2" charset="0"/>
              </a:rPr>
              <a:t>, grammar is an </a:t>
            </a:r>
            <a:r>
              <a:rPr lang="en-US" sz="2400" i="1" dirty="0">
                <a:latin typeface="Helvetica" pitchFamily="2" charset="0"/>
              </a:rPr>
              <a:t>implicit</a:t>
            </a:r>
            <a:r>
              <a:rPr lang="en-US" sz="2400" dirty="0">
                <a:latin typeface="Helvetica" pitchFamily="2" charset="0"/>
              </a:rPr>
              <a:t> context </a:t>
            </a:r>
          </a:p>
          <a:p>
            <a:endParaRPr lang="en-US" sz="2400" dirty="0">
              <a:latin typeface="Helvetica" pitchFamily="2" charset="0"/>
            </a:endParaRPr>
          </a:p>
          <a:p>
            <a:r>
              <a:rPr lang="en-US" sz="2400" dirty="0">
                <a:latin typeface="Helvetica" pitchFamily="2" charset="0"/>
              </a:rPr>
              <a:t>because grammar in </a:t>
            </a:r>
            <a:r>
              <a:rPr lang="en-US" sz="2400" dirty="0" err="1">
                <a:latin typeface="Helvetica" pitchFamily="2" charset="0"/>
              </a:rPr>
              <a:t>english</a:t>
            </a:r>
            <a:r>
              <a:rPr lang="en-US" sz="2400" dirty="0">
                <a:latin typeface="Helvetica" pitchFamily="2" charset="0"/>
              </a:rPr>
              <a:t> is (mostly) deterministic, we can make </a:t>
            </a:r>
            <a:r>
              <a:rPr lang="en-US" sz="2400" i="1" dirty="0">
                <a:latin typeface="Helvetica" pitchFamily="2" charset="0"/>
              </a:rPr>
              <a:t>parsers</a:t>
            </a:r>
          </a:p>
          <a:p>
            <a:endParaRPr lang="en-US" sz="2400" i="1" dirty="0">
              <a:latin typeface="Helvetica" pitchFamily="2" charset="0"/>
            </a:endParaRPr>
          </a:p>
          <a:p>
            <a:r>
              <a:rPr lang="en-US" sz="2400" dirty="0">
                <a:latin typeface="Helvetica" pitchFamily="2" charset="0"/>
              </a:rPr>
              <a:t>the </a:t>
            </a:r>
            <a:r>
              <a:rPr lang="en-US" sz="2400" dirty="0" err="1">
                <a:latin typeface="Helvetica" pitchFamily="2" charset="0"/>
              </a:rPr>
              <a:t>stanford</a:t>
            </a:r>
            <a:r>
              <a:rPr lang="en-US" sz="2400" dirty="0">
                <a:latin typeface="Helvetica" pitchFamily="2" charset="0"/>
              </a:rPr>
              <a:t> parser:</a:t>
            </a:r>
          </a:p>
          <a:p>
            <a:pPr marL="800100" lvl="1" indent="-342900">
              <a:buFont typeface="Arial" panose="020B0604020202020204" pitchFamily="34" charset="0"/>
              <a:buChar char="•"/>
            </a:pPr>
            <a:r>
              <a:rPr lang="en-US" sz="2400" dirty="0">
                <a:latin typeface="Helvetica" pitchFamily="2" charset="0"/>
              </a:rPr>
              <a:t>captures part of speech (pos) tagging (e.g. verb)</a:t>
            </a:r>
          </a:p>
          <a:p>
            <a:pPr marL="800100" lvl="1" indent="-342900">
              <a:buFont typeface="Arial" panose="020B0604020202020204" pitchFamily="34" charset="0"/>
              <a:buChar char="•"/>
            </a:pPr>
            <a:r>
              <a:rPr lang="en-US" sz="2400" dirty="0">
                <a:latin typeface="Helvetica" pitchFamily="2" charset="0"/>
              </a:rPr>
              <a:t>grammatical relations (e.g. direct object of verb)</a:t>
            </a:r>
          </a:p>
          <a:p>
            <a:pPr marL="800100" lvl="1" indent="-342900">
              <a:buFont typeface="Arial" panose="020B0604020202020204" pitchFamily="34" charset="0"/>
              <a:buChar char="•"/>
            </a:pPr>
            <a:r>
              <a:rPr lang="en-US" sz="2400" dirty="0">
                <a:latin typeface="Helvetica" pitchFamily="2" charset="0"/>
              </a:rPr>
              <a:t>dependency parsing (dependency on verbs)</a:t>
            </a:r>
          </a:p>
          <a:p>
            <a:pPr marL="800100" lvl="1" indent="-342900">
              <a:buFont typeface="Arial" panose="020B0604020202020204" pitchFamily="34" charset="0"/>
              <a:buChar char="•"/>
            </a:pPr>
            <a:endParaRPr lang="en-US" sz="2400" dirty="0">
              <a:latin typeface="Helvetica" pitchFamily="2" charset="0"/>
            </a:endParaRPr>
          </a:p>
          <a:p>
            <a:r>
              <a:rPr lang="en-US" sz="2400" dirty="0">
                <a:latin typeface="Helvetica" pitchFamily="2" charset="0"/>
              </a:rPr>
              <a:t>parsers were (and somewhat still are) important </a:t>
            </a:r>
            <a:r>
              <a:rPr lang="en-US" sz="2400" i="1" dirty="0">
                <a:latin typeface="Helvetica" pitchFamily="2" charset="0"/>
              </a:rPr>
              <a:t>pre-processing</a:t>
            </a:r>
          </a:p>
        </p:txBody>
      </p:sp>
    </p:spTree>
    <p:extLst>
      <p:ext uri="{BB962C8B-B14F-4D97-AF65-F5344CB8AC3E}">
        <p14:creationId xmlns:p14="http://schemas.microsoft.com/office/powerpoint/2010/main" val="286575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25</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stanford</a:t>
            </a:r>
            <a:r>
              <a:rPr lang="en-US" dirty="0">
                <a:latin typeface="Garamond" panose="02020404030301010803" pitchFamily="18" charset="0"/>
              </a:rPr>
              <a:t> parser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example</a:t>
            </a:r>
            <a:endParaRPr lang="en-US" dirty="0">
              <a:latin typeface="Garamond" panose="02020404030301010803" pitchFamily="18" charset="0"/>
            </a:endParaRPr>
          </a:p>
        </p:txBody>
      </p:sp>
      <p:pic>
        <p:nvPicPr>
          <p:cNvPr id="2" name="Picture 1">
            <a:extLst>
              <a:ext uri="{FF2B5EF4-FFF2-40B4-BE49-F238E27FC236}">
                <a16:creationId xmlns:a16="http://schemas.microsoft.com/office/drawing/2014/main" id="{A3C7F386-5798-AA49-B115-5FD03E128E46}"/>
              </a:ext>
            </a:extLst>
          </p:cNvPr>
          <p:cNvPicPr>
            <a:picLocks noChangeAspect="1"/>
          </p:cNvPicPr>
          <p:nvPr/>
        </p:nvPicPr>
        <p:blipFill>
          <a:blip r:embed="rId3"/>
          <a:stretch>
            <a:fillRect/>
          </a:stretch>
        </p:blipFill>
        <p:spPr>
          <a:xfrm>
            <a:off x="2689873" y="1543022"/>
            <a:ext cx="6812254" cy="4580452"/>
          </a:xfrm>
          <a:prstGeom prst="rect">
            <a:avLst/>
          </a:prstGeom>
        </p:spPr>
      </p:pic>
    </p:spTree>
    <p:extLst>
      <p:ext uri="{BB962C8B-B14F-4D97-AF65-F5344CB8AC3E}">
        <p14:creationId xmlns:p14="http://schemas.microsoft.com/office/powerpoint/2010/main" val="96172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26</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stanford</a:t>
            </a:r>
            <a:r>
              <a:rPr lang="en-US" dirty="0">
                <a:latin typeface="Garamond" panose="02020404030301010803" pitchFamily="18" charset="0"/>
              </a:rPr>
              <a:t> parser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for chambers + </a:t>
            </a:r>
            <a:r>
              <a:rPr lang="en-US" sz="2800" dirty="0" err="1">
                <a:solidFill>
                  <a:schemeClr val="tx1">
                    <a:lumMod val="65000"/>
                    <a:lumOff val="35000"/>
                  </a:schemeClr>
                </a:solidFill>
                <a:latin typeface="Garamond" panose="02020404030301010803" pitchFamily="18" charset="0"/>
              </a:rPr>
              <a:t>jurafsky</a:t>
            </a:r>
            <a:r>
              <a:rPr lang="en-US" sz="2800" dirty="0">
                <a:solidFill>
                  <a:schemeClr val="tx1">
                    <a:lumMod val="65000"/>
                    <a:lumOff val="35000"/>
                  </a:schemeClr>
                </a:solidFill>
                <a:latin typeface="Garamond" panose="02020404030301010803" pitchFamily="18" charset="0"/>
              </a:rPr>
              <a:t> (2008)</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4247317"/>
          </a:xfrm>
          <a:prstGeom prst="rect">
            <a:avLst/>
          </a:prstGeom>
          <a:noFill/>
        </p:spPr>
        <p:txBody>
          <a:bodyPr wrap="square" rtlCol="0">
            <a:spAutoFit/>
          </a:bodyPr>
          <a:lstStyle/>
          <a:p>
            <a:r>
              <a:rPr lang="en-US" sz="2400" dirty="0">
                <a:latin typeface="Helvetica" pitchFamily="2" charset="0"/>
              </a:rPr>
              <a:t>the </a:t>
            </a:r>
            <a:r>
              <a:rPr lang="en-US" sz="2400" dirty="0" err="1">
                <a:latin typeface="Helvetica" pitchFamily="2" charset="0"/>
              </a:rPr>
              <a:t>stanford</a:t>
            </a:r>
            <a:r>
              <a:rPr lang="en-US" sz="2400" dirty="0">
                <a:latin typeface="Helvetica" pitchFamily="2" charset="0"/>
              </a:rPr>
              <a:t> parser is used during both </a:t>
            </a:r>
          </a:p>
          <a:p>
            <a:pPr marL="800100" lvl="1" indent="-342900">
              <a:buFont typeface="Arial" panose="020B0604020202020204" pitchFamily="34" charset="0"/>
              <a:buChar char="•"/>
            </a:pPr>
            <a:r>
              <a:rPr lang="en-US" sz="2400" i="1" dirty="0">
                <a:latin typeface="Helvetica" pitchFamily="2" charset="0"/>
              </a:rPr>
              <a:t>event induction</a:t>
            </a:r>
            <a:r>
              <a:rPr lang="en-US" sz="2400" dirty="0">
                <a:latin typeface="Helvetica" pitchFamily="2" charset="0"/>
              </a:rPr>
              <a:t> and </a:t>
            </a:r>
          </a:p>
          <a:p>
            <a:pPr marL="800100" lvl="1" indent="-342900">
              <a:buFont typeface="Arial" panose="020B0604020202020204" pitchFamily="34" charset="0"/>
              <a:buChar char="•"/>
            </a:pPr>
            <a:r>
              <a:rPr lang="en-US" sz="2400" i="1" dirty="0">
                <a:latin typeface="Helvetica" pitchFamily="2" charset="0"/>
              </a:rPr>
              <a:t>temporal ordering</a:t>
            </a:r>
            <a:br>
              <a:rPr lang="en-US" sz="2400" i="1" dirty="0">
                <a:latin typeface="Helvetica" pitchFamily="2" charset="0"/>
              </a:rPr>
            </a:br>
            <a:endParaRPr lang="en-US" sz="2400" i="1" dirty="0">
              <a:latin typeface="Helvetica" pitchFamily="2" charset="0"/>
            </a:endParaRPr>
          </a:p>
          <a:p>
            <a:endParaRPr lang="en-US" sz="2400" i="1" dirty="0">
              <a:latin typeface="Helvetica" pitchFamily="2" charset="0"/>
            </a:endParaRPr>
          </a:p>
          <a:p>
            <a:r>
              <a:rPr lang="en-US" sz="2400" dirty="0">
                <a:latin typeface="Helvetica" pitchFamily="2" charset="0"/>
              </a:rPr>
              <a:t>chambers et al. (2007) used pos-tagging from </a:t>
            </a:r>
            <a:r>
              <a:rPr lang="en-US" sz="2400" dirty="0" err="1">
                <a:latin typeface="Helvetica" pitchFamily="2" charset="0"/>
              </a:rPr>
              <a:t>stanford</a:t>
            </a:r>
            <a:r>
              <a:rPr lang="en-US" sz="2400" dirty="0">
                <a:latin typeface="Helvetica" pitchFamily="2" charset="0"/>
              </a:rPr>
              <a:t> parser </a:t>
            </a:r>
          </a:p>
          <a:p>
            <a:r>
              <a:rPr lang="en-US" sz="2400" dirty="0">
                <a:latin typeface="Helvetica" pitchFamily="2" charset="0"/>
              </a:rPr>
              <a:t>(as input features for the first of two classifiers)</a:t>
            </a:r>
            <a:br>
              <a:rPr lang="en-US" sz="2400" dirty="0">
                <a:latin typeface="Helvetica" pitchFamily="2" charset="0"/>
              </a:rPr>
            </a:br>
            <a:r>
              <a:rPr lang="en-US" dirty="0">
                <a:hlinkClick r:id="rId3"/>
              </a:rPr>
              <a:t>https://www.aclweb.org/anthology/P07-2044/</a:t>
            </a:r>
            <a:br>
              <a:rPr lang="en-US" dirty="0"/>
            </a:br>
            <a:br>
              <a:rPr lang="en-US" dirty="0"/>
            </a:br>
            <a:endParaRPr lang="en-US" dirty="0">
              <a:latin typeface="Helvetica" pitchFamily="2" charset="0"/>
            </a:endParaRPr>
          </a:p>
          <a:p>
            <a:r>
              <a:rPr lang="en-US" sz="2400" dirty="0">
                <a:latin typeface="Helvetica" pitchFamily="2" charset="0"/>
              </a:rPr>
              <a:t>chambers + </a:t>
            </a:r>
            <a:r>
              <a:rPr lang="en-US" sz="2400" dirty="0" err="1">
                <a:latin typeface="Helvetica" pitchFamily="2" charset="0"/>
              </a:rPr>
              <a:t>jurafsky</a:t>
            </a:r>
            <a:r>
              <a:rPr lang="en-US" sz="2400" dirty="0">
                <a:latin typeface="Helvetica" pitchFamily="2" charset="0"/>
              </a:rPr>
              <a:t> (2008) also used </a:t>
            </a:r>
            <a:r>
              <a:rPr lang="en-US" sz="2400" i="1" dirty="0">
                <a:latin typeface="Helvetica" pitchFamily="2" charset="0"/>
              </a:rPr>
              <a:t>dependency parsing</a:t>
            </a:r>
            <a:r>
              <a:rPr lang="en-US" sz="2400" dirty="0">
                <a:latin typeface="Helvetica" pitchFamily="2" charset="0"/>
              </a:rPr>
              <a:t> to identify events </a:t>
            </a:r>
          </a:p>
          <a:p>
            <a:endParaRPr lang="en-US" sz="2400" dirty="0">
              <a:latin typeface="Helvetica" pitchFamily="2" charset="0"/>
            </a:endParaRPr>
          </a:p>
        </p:txBody>
      </p:sp>
    </p:spTree>
    <p:extLst>
      <p:ext uri="{BB962C8B-B14F-4D97-AF65-F5344CB8AC3E}">
        <p14:creationId xmlns:p14="http://schemas.microsoft.com/office/powerpoint/2010/main" val="5591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99646" y="2967335"/>
            <a:ext cx="11992707" cy="1477328"/>
          </a:xfrm>
          <a:prstGeom prst="rect">
            <a:avLst/>
          </a:prstGeom>
          <a:noFill/>
          <a:ln>
            <a:noFill/>
          </a:ln>
        </p:spPr>
        <p:txBody>
          <a:bodyPr wrap="square" rtlCol="0">
            <a:spAutoFit/>
          </a:bodyPr>
          <a:lstStyle/>
          <a:p>
            <a:pPr algn="ctr"/>
            <a:r>
              <a:rPr lang="en-US" sz="5400" dirty="0">
                <a:solidFill>
                  <a:schemeClr val="bg2">
                    <a:lumMod val="25000"/>
                  </a:schemeClr>
                </a:solidFill>
                <a:latin typeface="Garamond" panose="02020404030301010803" pitchFamily="18" charset="0"/>
              </a:rPr>
              <a:t>background</a:t>
            </a:r>
            <a:br>
              <a:rPr lang="en-US" sz="5400" dirty="0">
                <a:solidFill>
                  <a:schemeClr val="bg2">
                    <a:lumMod val="25000"/>
                  </a:schemeClr>
                </a:solidFill>
                <a:latin typeface="Garamond" panose="02020404030301010803" pitchFamily="18" charset="0"/>
              </a:rPr>
            </a:br>
            <a:r>
              <a:rPr lang="en-US" sz="3600" dirty="0">
                <a:solidFill>
                  <a:schemeClr val="tx1">
                    <a:lumMod val="65000"/>
                    <a:lumOff val="35000"/>
                  </a:schemeClr>
                </a:solidFill>
                <a:latin typeface="Garamond" panose="02020404030301010803" pitchFamily="18" charset="0"/>
              </a:rPr>
              <a:t>scripts</a:t>
            </a:r>
            <a:endParaRPr lang="en-US" dirty="0">
              <a:solidFill>
                <a:schemeClr val="tx1">
                  <a:lumMod val="65000"/>
                  <a:lumOff val="35000"/>
                </a:schemeClr>
              </a:solidFill>
              <a:latin typeface="Helvetica" pitchFamily="2" charset="0"/>
            </a:endParaRPr>
          </a:p>
        </p:txBody>
      </p:sp>
    </p:spTree>
    <p:extLst>
      <p:ext uri="{BB962C8B-B14F-4D97-AF65-F5344CB8AC3E}">
        <p14:creationId xmlns:p14="http://schemas.microsoft.com/office/powerpoint/2010/main" val="1688653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28</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err="1">
                <a:solidFill>
                  <a:schemeClr val="tx1">
                    <a:lumMod val="65000"/>
                    <a:lumOff val="35000"/>
                  </a:schemeClr>
                </a:solidFill>
                <a:latin typeface="Garamond" panose="02020404030301010803" pitchFamily="18" charset="0"/>
              </a:rPr>
              <a:t>schank</a:t>
            </a:r>
            <a:r>
              <a:rPr lang="en-US" sz="2800" dirty="0">
                <a:solidFill>
                  <a:schemeClr val="tx1">
                    <a:lumMod val="65000"/>
                    <a:lumOff val="35000"/>
                  </a:schemeClr>
                </a:solidFill>
                <a:latin typeface="Garamond" panose="02020404030301010803" pitchFamily="18" charset="0"/>
              </a:rPr>
              <a:t> + </a:t>
            </a:r>
            <a:r>
              <a:rPr lang="en-US" sz="2800" dirty="0" err="1">
                <a:solidFill>
                  <a:schemeClr val="tx1">
                    <a:lumMod val="65000"/>
                    <a:lumOff val="35000"/>
                  </a:schemeClr>
                </a:solidFill>
                <a:latin typeface="Garamond" panose="02020404030301010803" pitchFamily="18" charset="0"/>
              </a:rPr>
              <a:t>abelson</a:t>
            </a:r>
            <a:r>
              <a:rPr lang="en-US" sz="2800" dirty="0">
                <a:solidFill>
                  <a:schemeClr val="tx1">
                    <a:lumMod val="65000"/>
                    <a:lumOff val="35000"/>
                  </a:schemeClr>
                </a:solidFill>
                <a:latin typeface="Garamond" panose="02020404030301010803" pitchFamily="18" charset="0"/>
              </a:rPr>
              <a:t> (1977)</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920240"/>
            <a:ext cx="11619454" cy="3416320"/>
          </a:xfrm>
          <a:prstGeom prst="rect">
            <a:avLst/>
          </a:prstGeom>
          <a:noFill/>
        </p:spPr>
        <p:txBody>
          <a:bodyPr wrap="square" rtlCol="0">
            <a:spAutoFit/>
          </a:bodyPr>
          <a:lstStyle/>
          <a:p>
            <a:r>
              <a:rPr lang="en-US" sz="2400" dirty="0">
                <a:latin typeface="Helvetica" pitchFamily="2" charset="0"/>
              </a:rPr>
              <a:t>two fundamental problems stand out:</a:t>
            </a:r>
          </a:p>
          <a:p>
            <a:endParaRPr lang="en-US" sz="2400" dirty="0">
              <a:latin typeface="Helvetica" pitchFamily="2" charset="0"/>
            </a:endParaRPr>
          </a:p>
          <a:p>
            <a:r>
              <a:rPr lang="en-US" sz="2400" dirty="0">
                <a:latin typeface="Helvetica" pitchFamily="2" charset="0"/>
              </a:rPr>
              <a:t>how do people map natural language strings into a representation of their meaning?</a:t>
            </a:r>
          </a:p>
          <a:p>
            <a:endParaRPr lang="en-US" sz="2400" dirty="0">
              <a:latin typeface="Helvetica" pitchFamily="2" charset="0"/>
            </a:endParaRPr>
          </a:p>
          <a:p>
            <a:r>
              <a:rPr lang="en-US" sz="2400" dirty="0">
                <a:latin typeface="Helvetica" pitchFamily="2" charset="0"/>
              </a:rPr>
              <a:t>how do people encode thoughts into natural language strings?</a:t>
            </a:r>
          </a:p>
          <a:p>
            <a:endParaRPr lang="en-US" sz="2400" dirty="0">
              <a:latin typeface="Helvetica" pitchFamily="2" charset="0"/>
            </a:endParaRPr>
          </a:p>
          <a:p>
            <a:endParaRPr lang="en-US" sz="2400" dirty="0">
              <a:latin typeface="Helvetica" pitchFamily="2" charset="0"/>
            </a:endParaRPr>
          </a:p>
          <a:p>
            <a:pPr algn="r"/>
            <a:r>
              <a:rPr lang="en-US" sz="2400" dirty="0">
                <a:latin typeface="Helvetica" pitchFamily="2" charset="0"/>
              </a:rPr>
              <a:t> - </a:t>
            </a:r>
            <a:r>
              <a:rPr lang="en-US" sz="2400" i="1" dirty="0">
                <a:latin typeface="Helvetica" pitchFamily="2" charset="0"/>
              </a:rPr>
              <a:t>scripts, plans, goals, and understanding</a:t>
            </a:r>
            <a:br>
              <a:rPr lang="en-US" sz="2400" i="1" dirty="0">
                <a:latin typeface="Helvetica" pitchFamily="2" charset="0"/>
              </a:rPr>
            </a:br>
            <a:r>
              <a:rPr lang="en-US" sz="2400" dirty="0" err="1">
                <a:latin typeface="Helvetica" pitchFamily="2" charset="0"/>
              </a:rPr>
              <a:t>schank</a:t>
            </a:r>
            <a:r>
              <a:rPr lang="en-US" sz="2400" dirty="0">
                <a:latin typeface="Helvetica" pitchFamily="2" charset="0"/>
              </a:rPr>
              <a:t> + </a:t>
            </a:r>
            <a:r>
              <a:rPr lang="en-US" sz="2400" dirty="0" err="1">
                <a:latin typeface="Helvetica" pitchFamily="2" charset="0"/>
              </a:rPr>
              <a:t>abelson</a:t>
            </a:r>
            <a:endParaRPr lang="en-US" sz="2400" i="1" dirty="0">
              <a:latin typeface="Helvetica" pitchFamily="2" charset="0"/>
            </a:endParaRPr>
          </a:p>
        </p:txBody>
      </p:sp>
    </p:spTree>
    <p:extLst>
      <p:ext uri="{BB962C8B-B14F-4D97-AF65-F5344CB8AC3E}">
        <p14:creationId xmlns:p14="http://schemas.microsoft.com/office/powerpoint/2010/main" val="4434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29</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cd theory</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3416320"/>
          </a:xfrm>
          <a:prstGeom prst="rect">
            <a:avLst/>
          </a:prstGeom>
          <a:noFill/>
        </p:spPr>
        <p:txBody>
          <a:bodyPr wrap="square" rtlCol="0">
            <a:spAutoFit/>
          </a:bodyPr>
          <a:lstStyle/>
          <a:p>
            <a:r>
              <a:rPr lang="en-US" sz="2400" dirty="0">
                <a:latin typeface="Helvetica" pitchFamily="2" charset="0"/>
              </a:rPr>
              <a:t>emphasize conceptual dependency (cd) theory</a:t>
            </a:r>
          </a:p>
          <a:p>
            <a:r>
              <a:rPr lang="en-US" sz="2400" dirty="0">
                <a:latin typeface="Helvetica" pitchFamily="2" charset="0"/>
              </a:rPr>
              <a:t>for both psychology and artificial intelligence</a:t>
            </a:r>
          </a:p>
          <a:p>
            <a:endParaRPr lang="en-US" sz="2400" i="1" dirty="0">
              <a:latin typeface="Helvetica" pitchFamily="2" charset="0"/>
            </a:endParaRPr>
          </a:p>
          <a:p>
            <a:r>
              <a:rPr lang="en-US" sz="2400" dirty="0">
                <a:latin typeface="Helvetica" pitchFamily="2" charset="0"/>
              </a:rPr>
              <a:t>axiom:</a:t>
            </a:r>
          </a:p>
          <a:p>
            <a:r>
              <a:rPr lang="en-US" sz="2400" dirty="0">
                <a:latin typeface="Helvetica" pitchFamily="2" charset="0"/>
              </a:rPr>
              <a:t>	</a:t>
            </a:r>
            <a:r>
              <a:rPr lang="en-US" sz="2400" i="1" dirty="0">
                <a:latin typeface="Helvetica" pitchFamily="2" charset="0"/>
              </a:rPr>
              <a:t>two sentences identical in meaning have only one representation</a:t>
            </a:r>
          </a:p>
          <a:p>
            <a:r>
              <a:rPr lang="en-US" sz="2400" dirty="0">
                <a:latin typeface="Helvetica" pitchFamily="2" charset="0"/>
              </a:rPr>
              <a:t>	(regardless of words used)</a:t>
            </a:r>
          </a:p>
          <a:p>
            <a:endParaRPr lang="en-US" sz="2400" dirty="0">
              <a:latin typeface="Helvetica" pitchFamily="2" charset="0"/>
            </a:endParaRPr>
          </a:p>
          <a:p>
            <a:r>
              <a:rPr lang="en-US" sz="2400" dirty="0">
                <a:latin typeface="Helvetica" pitchFamily="2" charset="0"/>
              </a:rPr>
              <a:t>corollary:</a:t>
            </a:r>
          </a:p>
          <a:p>
            <a:r>
              <a:rPr lang="en-US" sz="2400" dirty="0">
                <a:latin typeface="Helvetica" pitchFamily="2" charset="0"/>
              </a:rPr>
              <a:t>	</a:t>
            </a:r>
            <a:r>
              <a:rPr lang="en-US" sz="2400" i="1" dirty="0">
                <a:latin typeface="Helvetica" pitchFamily="2" charset="0"/>
              </a:rPr>
              <a:t>implicit information in the sentence is explicit in the representation</a:t>
            </a:r>
          </a:p>
        </p:txBody>
      </p:sp>
    </p:spTree>
    <p:extLst>
      <p:ext uri="{BB962C8B-B14F-4D97-AF65-F5344CB8AC3E}">
        <p14:creationId xmlns:p14="http://schemas.microsoft.com/office/powerpoint/2010/main" val="1538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outline</a:t>
            </a: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280160"/>
            <a:ext cx="11353800" cy="4893647"/>
          </a:xfrm>
          <a:prstGeom prst="rect">
            <a:avLst/>
          </a:prstGeom>
          <a:noFill/>
        </p:spPr>
        <p:txBody>
          <a:bodyPr wrap="square" rtlCol="0">
            <a:spAutoFit/>
          </a:bodyPr>
          <a:lstStyle/>
          <a:p>
            <a:pPr marL="400050" indent="-400050">
              <a:buAutoNum type="romanLcPeriod"/>
            </a:pPr>
            <a:r>
              <a:rPr lang="en-US" sz="2400" dirty="0" err="1">
                <a:latin typeface="Helvetica" pitchFamily="2" charset="0"/>
              </a:rPr>
              <a:t>tl;dr</a:t>
            </a:r>
            <a:endParaRPr lang="en-US" sz="2400" dirty="0">
              <a:latin typeface="Helvetica" pitchFamily="2" charset="0"/>
            </a:endParaRPr>
          </a:p>
          <a:p>
            <a:pPr marL="400050" indent="-400050">
              <a:buAutoNum type="romanLcPeriod"/>
            </a:pPr>
            <a:endParaRPr lang="en-US" sz="2400" dirty="0">
              <a:latin typeface="Helvetica" pitchFamily="2" charset="0"/>
            </a:endParaRPr>
          </a:p>
          <a:p>
            <a:pPr marL="400050" indent="-400050">
              <a:buAutoNum type="romanLcPeriod"/>
            </a:pPr>
            <a:r>
              <a:rPr lang="en-US" sz="2400" dirty="0">
                <a:latin typeface="Helvetica" pitchFamily="2" charset="0"/>
              </a:rPr>
              <a:t>motivation</a:t>
            </a:r>
          </a:p>
          <a:p>
            <a:pPr marL="400050" indent="-400050">
              <a:buAutoNum type="romanLcPeriod"/>
            </a:pPr>
            <a:endParaRPr lang="en-US" sz="2400" dirty="0">
              <a:latin typeface="Helvetica" pitchFamily="2" charset="0"/>
            </a:endParaRPr>
          </a:p>
          <a:p>
            <a:pPr marL="400050" indent="-400050">
              <a:buAutoNum type="romanLcPeriod"/>
            </a:pPr>
            <a:r>
              <a:rPr lang="en-US" sz="2400" dirty="0">
                <a:latin typeface="Helvetica" pitchFamily="2" charset="0"/>
              </a:rPr>
              <a:t>background</a:t>
            </a:r>
          </a:p>
          <a:p>
            <a:pPr marL="857250" lvl="1" indent="-400050">
              <a:buFont typeface="Arial" panose="020B0604020202020204" pitchFamily="34" charset="0"/>
              <a:buChar char="•"/>
            </a:pPr>
            <a:r>
              <a:rPr lang="en-US" sz="2400" dirty="0">
                <a:latin typeface="Helvetica" pitchFamily="2" charset="0"/>
              </a:rPr>
              <a:t>coreferences</a:t>
            </a:r>
          </a:p>
          <a:p>
            <a:pPr marL="857250" lvl="1" indent="-400050">
              <a:buFont typeface="Arial" panose="020B0604020202020204" pitchFamily="34" charset="0"/>
              <a:buChar char="•"/>
            </a:pPr>
            <a:r>
              <a:rPr lang="en-US" sz="2400" dirty="0">
                <a:latin typeface="Helvetica" pitchFamily="2" charset="0"/>
              </a:rPr>
              <a:t>cloze task</a:t>
            </a:r>
          </a:p>
          <a:p>
            <a:pPr marL="857250" lvl="1" indent="-400050">
              <a:buFont typeface="Arial" panose="020B0604020202020204" pitchFamily="34" charset="0"/>
              <a:buChar char="•"/>
            </a:pPr>
            <a:r>
              <a:rPr lang="en-US" sz="2400" dirty="0" err="1">
                <a:latin typeface="Helvetica" pitchFamily="2" charset="0"/>
              </a:rPr>
              <a:t>stanford</a:t>
            </a:r>
            <a:r>
              <a:rPr lang="en-US" sz="2400" dirty="0">
                <a:latin typeface="Helvetica" pitchFamily="2" charset="0"/>
              </a:rPr>
              <a:t> parser</a:t>
            </a:r>
          </a:p>
          <a:p>
            <a:pPr marL="857250" lvl="1" indent="-400050">
              <a:buFont typeface="Arial" panose="020B0604020202020204" pitchFamily="34" charset="0"/>
              <a:buChar char="•"/>
            </a:pPr>
            <a:r>
              <a:rPr lang="en-US" sz="2400" dirty="0">
                <a:latin typeface="Helvetica" pitchFamily="2" charset="0"/>
              </a:rPr>
              <a:t>scripts + script learning</a:t>
            </a:r>
          </a:p>
          <a:p>
            <a:pPr marL="400050" indent="-400050">
              <a:buAutoNum type="romanLcPeriod"/>
            </a:pPr>
            <a:endParaRPr lang="en-US" sz="2400" dirty="0">
              <a:latin typeface="Helvetica" pitchFamily="2" charset="0"/>
            </a:endParaRPr>
          </a:p>
          <a:p>
            <a:pPr marL="400050" indent="-400050">
              <a:buAutoNum type="romanLcPeriod"/>
            </a:pPr>
            <a:r>
              <a:rPr lang="en-US" sz="2400" dirty="0">
                <a:latin typeface="Helvetica" pitchFamily="2" charset="0"/>
              </a:rPr>
              <a:t>chambers + </a:t>
            </a:r>
            <a:r>
              <a:rPr lang="en-US" sz="2400" dirty="0" err="1">
                <a:latin typeface="Helvetica" pitchFamily="2" charset="0"/>
              </a:rPr>
              <a:t>jurafsky</a:t>
            </a:r>
            <a:r>
              <a:rPr lang="en-US" sz="2400" dirty="0">
                <a:latin typeface="Helvetica" pitchFamily="2" charset="0"/>
              </a:rPr>
              <a:t> (2008)</a:t>
            </a:r>
          </a:p>
          <a:p>
            <a:pPr marL="400050" indent="-400050">
              <a:buAutoNum type="romanLcPeriod"/>
            </a:pPr>
            <a:endParaRPr lang="en-US" sz="2400" dirty="0">
              <a:latin typeface="Helvetica" pitchFamily="2" charset="0"/>
            </a:endParaRPr>
          </a:p>
          <a:p>
            <a:pPr marL="400050" indent="-400050">
              <a:buAutoNum type="romanLcPeriod"/>
            </a:pPr>
            <a:r>
              <a:rPr lang="en-US" sz="2400" dirty="0">
                <a:latin typeface="Helvetica" pitchFamily="2" charset="0"/>
              </a:rPr>
              <a:t>discussion</a:t>
            </a:r>
          </a:p>
        </p:txBody>
      </p:sp>
    </p:spTree>
    <p:extLst>
      <p:ext uri="{BB962C8B-B14F-4D97-AF65-F5344CB8AC3E}">
        <p14:creationId xmlns:p14="http://schemas.microsoft.com/office/powerpoint/2010/main" val="68110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30</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conceptualizations</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4524315"/>
          </a:xfrm>
          <a:prstGeom prst="rect">
            <a:avLst/>
          </a:prstGeom>
          <a:noFill/>
        </p:spPr>
        <p:txBody>
          <a:bodyPr wrap="square" rtlCol="0">
            <a:spAutoFit/>
          </a:bodyPr>
          <a:lstStyle/>
          <a:p>
            <a:r>
              <a:rPr lang="en-US" sz="2400" dirty="0">
                <a:latin typeface="Helvetica" pitchFamily="2" charset="0"/>
              </a:rPr>
              <a:t>cd theory pushes representation as </a:t>
            </a:r>
            <a:r>
              <a:rPr lang="en-US" sz="2400" i="1" dirty="0">
                <a:latin typeface="Helvetica" pitchFamily="2" charset="0"/>
              </a:rPr>
              <a:t>conceptualizations</a:t>
            </a:r>
          </a:p>
          <a:p>
            <a:endParaRPr lang="en-US" sz="2400" i="1" dirty="0">
              <a:latin typeface="Helvetica" pitchFamily="2" charset="0"/>
            </a:endParaRPr>
          </a:p>
          <a:p>
            <a:r>
              <a:rPr lang="en-US" sz="2400" dirty="0">
                <a:latin typeface="Helvetica" pitchFamily="2" charset="0"/>
              </a:rPr>
              <a:t>by forcing structure of events, “could focus on content”</a:t>
            </a:r>
            <a:endParaRPr lang="en-US" sz="2400" i="1" dirty="0">
              <a:latin typeface="Helvetica" pitchFamily="2" charset="0"/>
            </a:endParaRPr>
          </a:p>
          <a:p>
            <a:endParaRPr lang="en-US" sz="2400" i="1" dirty="0">
              <a:latin typeface="Helvetica" pitchFamily="2" charset="0"/>
            </a:endParaRPr>
          </a:p>
          <a:p>
            <a:r>
              <a:rPr lang="en-US" sz="2400" dirty="0">
                <a:latin typeface="Helvetica" pitchFamily="2" charset="0"/>
              </a:rPr>
              <a:t>conceptualizations (</a:t>
            </a:r>
            <a:r>
              <a:rPr lang="en-US" sz="2400" i="1" dirty="0">
                <a:latin typeface="Helvetica" pitchFamily="2" charset="0"/>
              </a:rPr>
              <a:t>active </a:t>
            </a:r>
            <a:r>
              <a:rPr lang="en-US" sz="2400" dirty="0">
                <a:latin typeface="Helvetica" pitchFamily="2" charset="0"/>
              </a:rPr>
              <a:t>form): </a:t>
            </a:r>
          </a:p>
          <a:p>
            <a:r>
              <a:rPr lang="en-US" sz="2400" b="1" dirty="0">
                <a:latin typeface="Helvetica" pitchFamily="2" charset="0"/>
              </a:rPr>
              <a:t>	(actor, action, object, direction, [instrument*])</a:t>
            </a:r>
          </a:p>
          <a:p>
            <a:endParaRPr lang="en-US" sz="2400" dirty="0">
              <a:latin typeface="Helvetica" pitchFamily="2" charset="0"/>
            </a:endParaRPr>
          </a:p>
          <a:p>
            <a:r>
              <a:rPr lang="en-US" sz="2400" dirty="0">
                <a:latin typeface="Helvetica" pitchFamily="2" charset="0"/>
              </a:rPr>
              <a:t>conceptualizations (stative form): </a:t>
            </a:r>
          </a:p>
          <a:p>
            <a:r>
              <a:rPr lang="en-US" sz="2400" b="1" dirty="0">
                <a:latin typeface="Helvetica" pitchFamily="2" charset="0"/>
              </a:rPr>
              <a:t>	(object, state, [value*])</a:t>
            </a:r>
          </a:p>
          <a:p>
            <a:endParaRPr lang="en-US" sz="2400" dirty="0">
              <a:latin typeface="Helvetica" pitchFamily="2" charset="0"/>
            </a:endParaRPr>
          </a:p>
          <a:p>
            <a:endParaRPr lang="en-US" sz="2400" dirty="0">
              <a:latin typeface="Helvetica" pitchFamily="2" charset="0"/>
            </a:endParaRPr>
          </a:p>
          <a:p>
            <a:pPr algn="r"/>
            <a:r>
              <a:rPr lang="en-US" sz="2400" b="1" dirty="0">
                <a:latin typeface="Helvetica" pitchFamily="2" charset="0"/>
              </a:rPr>
              <a:t>*</a:t>
            </a:r>
            <a:r>
              <a:rPr lang="en-US" sz="2400" dirty="0">
                <a:latin typeface="Helvetica" pitchFamily="2" charset="0"/>
              </a:rPr>
              <a:t> optional argument</a:t>
            </a:r>
          </a:p>
        </p:txBody>
      </p:sp>
    </p:spTree>
    <p:extLst>
      <p:ext uri="{BB962C8B-B14F-4D97-AF65-F5344CB8AC3E}">
        <p14:creationId xmlns:p14="http://schemas.microsoft.com/office/powerpoint/2010/main" val="224683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31</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graphical example</a:t>
            </a:r>
            <a:endParaRPr lang="en-US" dirty="0">
              <a:latin typeface="Garamond" panose="02020404030301010803" pitchFamily="18" charset="0"/>
            </a:endParaRPr>
          </a:p>
        </p:txBody>
      </p:sp>
      <p:sp>
        <p:nvSpPr>
          <p:cNvPr id="9" name="TextBox 8">
            <a:extLst>
              <a:ext uri="{FF2B5EF4-FFF2-40B4-BE49-F238E27FC236}">
                <a16:creationId xmlns:a16="http://schemas.microsoft.com/office/drawing/2014/main" id="{55570919-29E2-2C44-ADFF-5A276603BA13}"/>
              </a:ext>
            </a:extLst>
          </p:cNvPr>
          <p:cNvSpPr txBox="1"/>
          <p:nvPr/>
        </p:nvSpPr>
        <p:spPr>
          <a:xfrm>
            <a:off x="572546" y="4812130"/>
            <a:ext cx="11619454" cy="1477328"/>
          </a:xfrm>
          <a:prstGeom prst="rect">
            <a:avLst/>
          </a:prstGeom>
          <a:noFill/>
        </p:spPr>
        <p:txBody>
          <a:bodyPr wrap="square" rtlCol="0">
            <a:spAutoFit/>
          </a:bodyPr>
          <a:lstStyle/>
          <a:p>
            <a:pPr algn="ctr"/>
            <a:endParaRPr lang="en-US" sz="2400" dirty="0">
              <a:latin typeface="Helvetica" pitchFamily="2" charset="0"/>
            </a:endParaRPr>
          </a:p>
          <a:p>
            <a:pPr algn="ctr"/>
            <a:endParaRPr lang="en-US" sz="2400" dirty="0">
              <a:latin typeface="Helvetica" pitchFamily="2" charset="0"/>
            </a:endParaRPr>
          </a:p>
          <a:p>
            <a:pPr algn="ctr"/>
            <a:r>
              <a:rPr lang="en-US" sz="2400" dirty="0" err="1">
                <a:latin typeface="Helvetica" pitchFamily="2" charset="0"/>
              </a:rPr>
              <a:t>lytinen</a:t>
            </a:r>
            <a:r>
              <a:rPr lang="en-US" sz="2400" dirty="0">
                <a:latin typeface="Helvetica" pitchFamily="2" charset="0"/>
              </a:rPr>
              <a:t> (1992)</a:t>
            </a:r>
            <a:endParaRPr lang="en-US" sz="3200" dirty="0">
              <a:latin typeface="Helvetica" pitchFamily="2" charset="0"/>
              <a:hlinkClick r:id="rId3"/>
            </a:endParaRPr>
          </a:p>
          <a:p>
            <a:pPr algn="ctr"/>
            <a:r>
              <a:rPr lang="en-US" dirty="0">
                <a:latin typeface="Helvetica" pitchFamily="2" charset="0"/>
                <a:hlinkClick r:id="rId3"/>
              </a:rPr>
              <a:t>https://www.sciencedirect.com/science/article/pii/0898122192901366</a:t>
            </a:r>
            <a:endParaRPr lang="en-US" dirty="0">
              <a:latin typeface="Helvetica" pitchFamily="2" charset="0"/>
            </a:endParaRPr>
          </a:p>
        </p:txBody>
      </p:sp>
      <p:pic>
        <p:nvPicPr>
          <p:cNvPr id="4" name="Picture 3">
            <a:extLst>
              <a:ext uri="{FF2B5EF4-FFF2-40B4-BE49-F238E27FC236}">
                <a16:creationId xmlns:a16="http://schemas.microsoft.com/office/drawing/2014/main" id="{8FE53BA7-1CB3-A847-BD0D-9480379E8ED3}"/>
              </a:ext>
            </a:extLst>
          </p:cNvPr>
          <p:cNvPicPr>
            <a:picLocks noChangeAspect="1"/>
          </p:cNvPicPr>
          <p:nvPr/>
        </p:nvPicPr>
        <p:blipFill>
          <a:blip r:embed="rId4"/>
          <a:stretch>
            <a:fillRect/>
          </a:stretch>
        </p:blipFill>
        <p:spPr>
          <a:xfrm>
            <a:off x="2887695" y="1917506"/>
            <a:ext cx="6416610" cy="3022988"/>
          </a:xfrm>
          <a:prstGeom prst="rect">
            <a:avLst/>
          </a:prstGeom>
        </p:spPr>
      </p:pic>
    </p:spTree>
    <p:extLst>
      <p:ext uri="{BB962C8B-B14F-4D97-AF65-F5344CB8AC3E}">
        <p14:creationId xmlns:p14="http://schemas.microsoft.com/office/powerpoint/2010/main" val="385452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32</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script learning</a:t>
            </a:r>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8FE53BA7-1CB3-A847-BD0D-9480379E8ED3}"/>
              </a:ext>
            </a:extLst>
          </p:cNvPr>
          <p:cNvPicPr>
            <a:picLocks noChangeAspect="1"/>
          </p:cNvPicPr>
          <p:nvPr/>
        </p:nvPicPr>
        <p:blipFill>
          <a:blip r:embed="rId3"/>
          <a:srcRect/>
          <a:stretch/>
        </p:blipFill>
        <p:spPr>
          <a:xfrm>
            <a:off x="3089744" y="1917506"/>
            <a:ext cx="6012511" cy="3022988"/>
          </a:xfrm>
          <a:prstGeom prst="rect">
            <a:avLst/>
          </a:prstGeom>
        </p:spPr>
      </p:pic>
      <p:sp>
        <p:nvSpPr>
          <p:cNvPr id="10" name="TextBox 9">
            <a:extLst>
              <a:ext uri="{FF2B5EF4-FFF2-40B4-BE49-F238E27FC236}">
                <a16:creationId xmlns:a16="http://schemas.microsoft.com/office/drawing/2014/main" id="{25E1BC97-C246-1040-BBF4-1BBD73183470}"/>
              </a:ext>
            </a:extLst>
          </p:cNvPr>
          <p:cNvSpPr txBox="1"/>
          <p:nvPr/>
        </p:nvSpPr>
        <p:spPr>
          <a:xfrm>
            <a:off x="572546" y="4812130"/>
            <a:ext cx="11619454" cy="1477328"/>
          </a:xfrm>
          <a:prstGeom prst="rect">
            <a:avLst/>
          </a:prstGeom>
          <a:noFill/>
        </p:spPr>
        <p:txBody>
          <a:bodyPr wrap="square" rtlCol="0">
            <a:spAutoFit/>
          </a:bodyPr>
          <a:lstStyle/>
          <a:p>
            <a:pPr algn="ctr"/>
            <a:endParaRPr lang="en-US" sz="2400" dirty="0">
              <a:latin typeface="Helvetica" pitchFamily="2" charset="0"/>
            </a:endParaRPr>
          </a:p>
          <a:p>
            <a:pPr algn="ctr"/>
            <a:endParaRPr lang="en-US" sz="2400" dirty="0">
              <a:latin typeface="Helvetica" pitchFamily="2" charset="0"/>
            </a:endParaRPr>
          </a:p>
          <a:p>
            <a:pPr algn="ctr"/>
            <a:r>
              <a:rPr lang="en-US" sz="2400" dirty="0" err="1">
                <a:latin typeface="Helvetica" pitchFamily="2" charset="0"/>
              </a:rPr>
              <a:t>lytinen</a:t>
            </a:r>
            <a:r>
              <a:rPr lang="en-US" sz="2400" dirty="0">
                <a:latin typeface="Helvetica" pitchFamily="2" charset="0"/>
              </a:rPr>
              <a:t> (1992)</a:t>
            </a:r>
            <a:endParaRPr lang="en-US" sz="3200" dirty="0">
              <a:latin typeface="Helvetica" pitchFamily="2" charset="0"/>
              <a:hlinkClick r:id="rId4"/>
            </a:endParaRPr>
          </a:p>
          <a:p>
            <a:pPr algn="ctr"/>
            <a:r>
              <a:rPr lang="en-US" dirty="0">
                <a:latin typeface="Helvetica" pitchFamily="2" charset="0"/>
                <a:hlinkClick r:id="rId4"/>
              </a:rPr>
              <a:t>https://www.sciencedirect.com/science/article/pii/0898122192901366</a:t>
            </a:r>
            <a:endParaRPr lang="en-US" dirty="0">
              <a:latin typeface="Helvetica" pitchFamily="2" charset="0"/>
            </a:endParaRPr>
          </a:p>
        </p:txBody>
      </p:sp>
    </p:spTree>
    <p:extLst>
      <p:ext uri="{BB962C8B-B14F-4D97-AF65-F5344CB8AC3E}">
        <p14:creationId xmlns:p14="http://schemas.microsoft.com/office/powerpoint/2010/main" val="42439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33</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building up</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4154984"/>
          </a:xfrm>
          <a:prstGeom prst="rect">
            <a:avLst/>
          </a:prstGeom>
          <a:noFill/>
        </p:spPr>
        <p:txBody>
          <a:bodyPr wrap="square" rtlCol="0">
            <a:spAutoFit/>
          </a:bodyPr>
          <a:lstStyle/>
          <a:p>
            <a:r>
              <a:rPr lang="en-US" sz="2400" dirty="0">
                <a:latin typeface="Helvetica" pitchFamily="2" charset="0"/>
              </a:rPr>
              <a:t>conceptualizations could then </a:t>
            </a:r>
            <a:br>
              <a:rPr lang="en-US" sz="2400" dirty="0">
                <a:latin typeface="Helvetica" pitchFamily="2" charset="0"/>
              </a:rPr>
            </a:br>
            <a:r>
              <a:rPr lang="en-US" sz="2400" dirty="0">
                <a:latin typeface="Helvetica" pitchFamily="2" charset="0"/>
              </a:rPr>
              <a:t>be built (</a:t>
            </a:r>
            <a:r>
              <a:rPr lang="en-US" sz="2400" i="1" dirty="0">
                <a:latin typeface="Helvetica" pitchFamily="2" charset="0"/>
              </a:rPr>
              <a:t>by hand</a:t>
            </a:r>
            <a:r>
              <a:rPr lang="en-US" sz="2400" dirty="0">
                <a:latin typeface="Helvetica" pitchFamily="2" charset="0"/>
              </a:rPr>
              <a:t>) into </a:t>
            </a:r>
            <a:r>
              <a:rPr lang="en-US" sz="2400" i="1" dirty="0">
                <a:latin typeface="Helvetica" pitchFamily="2" charset="0"/>
              </a:rPr>
              <a:t>scenes</a:t>
            </a:r>
          </a:p>
          <a:p>
            <a:endParaRPr lang="en-US" sz="2400" i="1" dirty="0">
              <a:latin typeface="Helvetica" pitchFamily="2" charset="0"/>
            </a:endParaRPr>
          </a:p>
          <a:p>
            <a:r>
              <a:rPr lang="en-US" sz="2400" dirty="0">
                <a:latin typeface="Helvetica" pitchFamily="2" charset="0"/>
              </a:rPr>
              <a:t>these scripts are then a loose </a:t>
            </a:r>
            <a:br>
              <a:rPr lang="en-US" sz="2400" dirty="0">
                <a:latin typeface="Helvetica" pitchFamily="2" charset="0"/>
              </a:rPr>
            </a:br>
            <a:r>
              <a:rPr lang="en-US" sz="2400" dirty="0">
                <a:latin typeface="Helvetica" pitchFamily="2" charset="0"/>
              </a:rPr>
              <a:t>“narrative chain”</a:t>
            </a:r>
          </a:p>
          <a:p>
            <a:endParaRPr lang="en-US" sz="2400" dirty="0">
              <a:latin typeface="Helvetica" pitchFamily="2" charset="0"/>
            </a:endParaRPr>
          </a:p>
          <a:p>
            <a:r>
              <a:rPr lang="en-US" sz="2400" dirty="0">
                <a:latin typeface="Helvetica" pitchFamily="2" charset="0"/>
              </a:rPr>
              <a:t>as given some input conditions and roles</a:t>
            </a:r>
            <a:br>
              <a:rPr lang="en-US" sz="2400" dirty="0">
                <a:latin typeface="Helvetica" pitchFamily="2" charset="0"/>
              </a:rPr>
            </a:br>
            <a:r>
              <a:rPr lang="en-US" sz="2400" dirty="0">
                <a:latin typeface="Helvetica" pitchFamily="2" charset="0"/>
              </a:rPr>
              <a:t>(e.g. waiter, customer), an algorithm </a:t>
            </a:r>
            <a:br>
              <a:rPr lang="en-US" sz="2400" dirty="0">
                <a:latin typeface="Helvetica" pitchFamily="2" charset="0"/>
              </a:rPr>
            </a:br>
            <a:r>
              <a:rPr lang="en-US" sz="2400" dirty="0">
                <a:latin typeface="Helvetica" pitchFamily="2" charset="0"/>
              </a:rPr>
              <a:t>should be able to predict what happens </a:t>
            </a:r>
            <a:br>
              <a:rPr lang="en-US" sz="2400" dirty="0">
                <a:latin typeface="Helvetica" pitchFamily="2" charset="0"/>
              </a:rPr>
            </a:br>
            <a:br>
              <a:rPr lang="en-US" sz="2400" dirty="0">
                <a:latin typeface="Helvetica" pitchFamily="2" charset="0"/>
              </a:rPr>
            </a:br>
            <a:endParaRPr lang="en-US" sz="2400" dirty="0">
              <a:latin typeface="Helvetica" pitchFamily="2" charset="0"/>
            </a:endParaRPr>
          </a:p>
        </p:txBody>
      </p:sp>
      <p:pic>
        <p:nvPicPr>
          <p:cNvPr id="2" name="Picture 1">
            <a:extLst>
              <a:ext uri="{FF2B5EF4-FFF2-40B4-BE49-F238E27FC236}">
                <a16:creationId xmlns:a16="http://schemas.microsoft.com/office/drawing/2014/main" id="{745AFA0D-4216-2747-AAD9-146C0FF5A7F0}"/>
              </a:ext>
            </a:extLst>
          </p:cNvPr>
          <p:cNvPicPr>
            <a:picLocks noChangeAspect="1"/>
          </p:cNvPicPr>
          <p:nvPr/>
        </p:nvPicPr>
        <p:blipFill rotWithShape="1">
          <a:blip r:embed="rId3"/>
          <a:srcRect r="2671"/>
          <a:stretch/>
        </p:blipFill>
        <p:spPr>
          <a:xfrm>
            <a:off x="6407549" y="952335"/>
            <a:ext cx="5747978" cy="5096633"/>
          </a:xfrm>
          <a:prstGeom prst="rect">
            <a:avLst/>
          </a:prstGeom>
          <a:ln>
            <a:solidFill>
              <a:schemeClr val="tx1"/>
            </a:solidFill>
          </a:ln>
        </p:spPr>
      </p:pic>
      <p:sp>
        <p:nvSpPr>
          <p:cNvPr id="4" name="Rectangle 3">
            <a:extLst>
              <a:ext uri="{FF2B5EF4-FFF2-40B4-BE49-F238E27FC236}">
                <a16:creationId xmlns:a16="http://schemas.microsoft.com/office/drawing/2014/main" id="{7FF68FC2-7485-D24D-807F-1DF9156B5CCF}"/>
              </a:ext>
            </a:extLst>
          </p:cNvPr>
          <p:cNvSpPr/>
          <p:nvPr/>
        </p:nvSpPr>
        <p:spPr>
          <a:xfrm>
            <a:off x="8780716" y="6016184"/>
            <a:ext cx="1582484" cy="369332"/>
          </a:xfrm>
          <a:prstGeom prst="rect">
            <a:avLst/>
          </a:prstGeom>
        </p:spPr>
        <p:txBody>
          <a:bodyPr wrap="none">
            <a:spAutoFit/>
          </a:bodyPr>
          <a:lstStyle/>
          <a:p>
            <a:pPr algn="ctr"/>
            <a:r>
              <a:rPr lang="en-US" dirty="0" err="1">
                <a:latin typeface="Helvetica" pitchFamily="2" charset="0"/>
              </a:rPr>
              <a:t>lytinen</a:t>
            </a:r>
            <a:r>
              <a:rPr lang="en-US" dirty="0">
                <a:latin typeface="Helvetica" pitchFamily="2" charset="0"/>
              </a:rPr>
              <a:t> (1992)</a:t>
            </a:r>
            <a:endParaRPr lang="en-US" sz="2400" dirty="0">
              <a:latin typeface="Helvetica" pitchFamily="2" charset="0"/>
              <a:hlinkClick r:id="rId4"/>
            </a:endParaRPr>
          </a:p>
        </p:txBody>
      </p:sp>
    </p:spTree>
    <p:extLst>
      <p:ext uri="{BB962C8B-B14F-4D97-AF65-F5344CB8AC3E}">
        <p14:creationId xmlns:p14="http://schemas.microsoft.com/office/powerpoint/2010/main" val="37844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34</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example</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4524315"/>
          </a:xfrm>
          <a:prstGeom prst="rect">
            <a:avLst/>
          </a:prstGeom>
          <a:noFill/>
        </p:spPr>
        <p:txBody>
          <a:bodyPr wrap="square" rtlCol="0">
            <a:spAutoFit/>
          </a:bodyPr>
          <a:lstStyle/>
          <a:p>
            <a:r>
              <a:rPr lang="en-US" sz="2400" dirty="0">
                <a:latin typeface="Helvetica" pitchFamily="2" charset="0"/>
              </a:rPr>
              <a:t>	</a:t>
            </a:r>
            <a:r>
              <a:rPr lang="en-US" sz="2400" dirty="0" err="1">
                <a:latin typeface="Helvetica" pitchFamily="2" charset="0"/>
              </a:rPr>
              <a:t>eunice</a:t>
            </a:r>
            <a:r>
              <a:rPr lang="en-US" sz="2400" dirty="0">
                <a:latin typeface="Helvetica" pitchFamily="2" charset="0"/>
              </a:rPr>
              <a:t> [finally]: what's the matter, honey? are you lost? </a:t>
            </a:r>
          </a:p>
          <a:p>
            <a:endParaRPr lang="en-US" sz="2400" dirty="0">
              <a:latin typeface="Helvetica" pitchFamily="2" charset="0"/>
            </a:endParaRPr>
          </a:p>
          <a:p>
            <a:r>
              <a:rPr lang="en-US" sz="2400" dirty="0">
                <a:latin typeface="Helvetica" pitchFamily="2" charset="0"/>
              </a:rPr>
              <a:t>	blanche [with faintly hysterical humor]: they told me to take a street-car </a:t>
            </a:r>
            <a:br>
              <a:rPr lang="en-US" sz="2400" dirty="0">
                <a:latin typeface="Helvetica" pitchFamily="2" charset="0"/>
              </a:rPr>
            </a:br>
            <a:r>
              <a:rPr lang="en-US" sz="2400" dirty="0">
                <a:latin typeface="Helvetica" pitchFamily="2" charset="0"/>
              </a:rPr>
              <a:t>		named desire, and then transfer to one called cemeteries and </a:t>
            </a:r>
            <a:br>
              <a:rPr lang="en-US" sz="2400" dirty="0">
                <a:latin typeface="Helvetica" pitchFamily="2" charset="0"/>
              </a:rPr>
            </a:br>
            <a:r>
              <a:rPr lang="en-US" sz="2400" dirty="0">
                <a:latin typeface="Helvetica" pitchFamily="2" charset="0"/>
              </a:rPr>
              <a:t>		ride six blocks and get off at – elysian fields!</a:t>
            </a:r>
          </a:p>
          <a:p>
            <a:endParaRPr lang="en-US" sz="2400" dirty="0">
              <a:latin typeface="Helvetica" pitchFamily="2" charset="0"/>
            </a:endParaRPr>
          </a:p>
          <a:p>
            <a:r>
              <a:rPr lang="en-US" sz="2400" dirty="0">
                <a:latin typeface="Helvetica" pitchFamily="2" charset="0"/>
              </a:rPr>
              <a:t>	</a:t>
            </a:r>
            <a:r>
              <a:rPr lang="en-US" sz="2400" dirty="0" err="1">
                <a:latin typeface="Helvetica" pitchFamily="2" charset="0"/>
              </a:rPr>
              <a:t>eunice</a:t>
            </a:r>
            <a:r>
              <a:rPr lang="en-US" sz="2400" dirty="0">
                <a:latin typeface="Helvetica" pitchFamily="2" charset="0"/>
              </a:rPr>
              <a:t>: that's where you are now</a:t>
            </a:r>
          </a:p>
          <a:p>
            <a:pPr marL="400050" indent="-400050">
              <a:buAutoNum type="romanLcPeriod"/>
            </a:pPr>
            <a:endParaRPr lang="en-US" sz="2400" dirty="0">
              <a:latin typeface="Helvetica" pitchFamily="2" charset="0"/>
            </a:endParaRPr>
          </a:p>
          <a:p>
            <a:r>
              <a:rPr lang="en-US" sz="2400" dirty="0">
                <a:latin typeface="Helvetica" pitchFamily="2" charset="0"/>
              </a:rPr>
              <a:t>	blanche: at elysian fields? </a:t>
            </a:r>
            <a:br>
              <a:rPr lang="en-US" sz="2400" dirty="0">
                <a:latin typeface="Helvetica" pitchFamily="2" charset="0"/>
              </a:rPr>
            </a:br>
            <a:br>
              <a:rPr lang="en-US" sz="2400" dirty="0">
                <a:latin typeface="Helvetica" pitchFamily="2" charset="0"/>
              </a:rPr>
            </a:br>
            <a:endParaRPr lang="en-US" sz="2400" dirty="0">
              <a:latin typeface="Helvetica" pitchFamily="2" charset="0"/>
            </a:endParaRPr>
          </a:p>
          <a:p>
            <a:pPr algn="r"/>
            <a:r>
              <a:rPr lang="en-US" sz="2400" dirty="0">
                <a:latin typeface="Helvetica" pitchFamily="2" charset="0"/>
              </a:rPr>
              <a:t>– </a:t>
            </a:r>
            <a:r>
              <a:rPr lang="en-US" sz="2400" i="1" dirty="0">
                <a:latin typeface="Helvetica" pitchFamily="2" charset="0"/>
              </a:rPr>
              <a:t>a streetcar named desire</a:t>
            </a:r>
            <a:endParaRPr lang="en-US" sz="2400" dirty="0">
              <a:latin typeface="Helvetica" pitchFamily="2" charset="0"/>
            </a:endParaRPr>
          </a:p>
        </p:txBody>
      </p:sp>
    </p:spTree>
    <p:extLst>
      <p:ext uri="{BB962C8B-B14F-4D97-AF65-F5344CB8AC3E}">
        <p14:creationId xmlns:p14="http://schemas.microsoft.com/office/powerpoint/2010/main" val="8735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92573A-858A-8043-B35E-056EF5DAE9F9}"/>
              </a:ext>
            </a:extLst>
          </p:cNvPr>
          <p:cNvSpPr txBox="1"/>
          <p:nvPr/>
        </p:nvSpPr>
        <p:spPr>
          <a:xfrm>
            <a:off x="365760" y="1645920"/>
            <a:ext cx="11619454" cy="4524315"/>
          </a:xfrm>
          <a:prstGeom prst="rect">
            <a:avLst/>
          </a:prstGeom>
          <a:noFill/>
        </p:spPr>
        <p:txBody>
          <a:bodyPr wrap="square" rtlCol="0">
            <a:spAutoFit/>
          </a:bodyPr>
          <a:lstStyle/>
          <a:p>
            <a:r>
              <a:rPr lang="en-US" sz="2400" dirty="0">
                <a:latin typeface="Helvetica" pitchFamily="2" charset="0"/>
              </a:rPr>
              <a:t>	</a:t>
            </a:r>
            <a:r>
              <a:rPr lang="en-US" sz="2400" dirty="0" err="1">
                <a:latin typeface="Helvetica" pitchFamily="2" charset="0"/>
              </a:rPr>
              <a:t>eunice</a:t>
            </a:r>
            <a:r>
              <a:rPr lang="en-US" sz="2400" dirty="0">
                <a:latin typeface="Helvetica" pitchFamily="2" charset="0"/>
              </a:rPr>
              <a:t> [finally]: what's the matter, honey? are you lost? </a:t>
            </a:r>
          </a:p>
          <a:p>
            <a:endParaRPr lang="en-US" sz="2400" dirty="0">
              <a:latin typeface="Helvetica" pitchFamily="2" charset="0"/>
            </a:endParaRPr>
          </a:p>
          <a:p>
            <a:r>
              <a:rPr lang="en-US" sz="2400" dirty="0">
                <a:latin typeface="Helvetica" pitchFamily="2" charset="0"/>
              </a:rPr>
              <a:t>	blanche [with faintly hysterical humor]: they </a:t>
            </a:r>
            <a:r>
              <a:rPr lang="en-US" sz="2400" dirty="0">
                <a:solidFill>
                  <a:srgbClr val="FF0000"/>
                </a:solidFill>
                <a:latin typeface="Helvetica" pitchFamily="2" charset="0"/>
              </a:rPr>
              <a:t>told</a:t>
            </a:r>
            <a:r>
              <a:rPr lang="en-US" sz="2400" dirty="0">
                <a:latin typeface="Helvetica" pitchFamily="2" charset="0"/>
              </a:rPr>
              <a:t> me to </a:t>
            </a:r>
            <a:r>
              <a:rPr lang="en-US" sz="2400" dirty="0">
                <a:solidFill>
                  <a:srgbClr val="0070C0"/>
                </a:solidFill>
                <a:latin typeface="Helvetica" pitchFamily="2" charset="0"/>
              </a:rPr>
              <a:t>take</a:t>
            </a:r>
            <a:r>
              <a:rPr lang="en-US" sz="2400" dirty="0">
                <a:latin typeface="Helvetica" pitchFamily="2" charset="0"/>
              </a:rPr>
              <a:t> a street-car </a:t>
            </a:r>
            <a:br>
              <a:rPr lang="en-US" sz="2400" dirty="0">
                <a:latin typeface="Helvetica" pitchFamily="2" charset="0"/>
              </a:rPr>
            </a:br>
            <a:r>
              <a:rPr lang="en-US" sz="2400" dirty="0">
                <a:latin typeface="Helvetica" pitchFamily="2" charset="0"/>
              </a:rPr>
              <a:t>		named desire, and then </a:t>
            </a:r>
            <a:r>
              <a:rPr lang="en-US" sz="2400" dirty="0">
                <a:solidFill>
                  <a:srgbClr val="00B050"/>
                </a:solidFill>
                <a:latin typeface="Helvetica" pitchFamily="2" charset="0"/>
              </a:rPr>
              <a:t>transfer</a:t>
            </a:r>
            <a:r>
              <a:rPr lang="en-US" sz="2400" dirty="0">
                <a:latin typeface="Helvetica" pitchFamily="2" charset="0"/>
              </a:rPr>
              <a:t> to one called cemeteries and </a:t>
            </a:r>
            <a:br>
              <a:rPr lang="en-US" sz="2400" dirty="0">
                <a:latin typeface="Helvetica" pitchFamily="2" charset="0"/>
              </a:rPr>
            </a:br>
            <a:r>
              <a:rPr lang="en-US" sz="2400" dirty="0">
                <a:latin typeface="Helvetica" pitchFamily="2" charset="0"/>
              </a:rPr>
              <a:t>		</a:t>
            </a:r>
            <a:r>
              <a:rPr lang="en-US" sz="2400" dirty="0">
                <a:solidFill>
                  <a:srgbClr val="7030A0"/>
                </a:solidFill>
                <a:latin typeface="Helvetica" pitchFamily="2" charset="0"/>
              </a:rPr>
              <a:t>ride</a:t>
            </a:r>
            <a:r>
              <a:rPr lang="en-US" sz="2400" dirty="0">
                <a:latin typeface="Helvetica" pitchFamily="2" charset="0"/>
              </a:rPr>
              <a:t> six blocks and </a:t>
            </a:r>
            <a:r>
              <a:rPr lang="en-US" sz="2400" dirty="0">
                <a:solidFill>
                  <a:srgbClr val="FFC000"/>
                </a:solidFill>
                <a:latin typeface="Helvetica" pitchFamily="2" charset="0"/>
              </a:rPr>
              <a:t>get off</a:t>
            </a:r>
            <a:r>
              <a:rPr lang="en-US" sz="2400" dirty="0">
                <a:latin typeface="Helvetica" pitchFamily="2" charset="0"/>
              </a:rPr>
              <a:t> at – elysian fields!</a:t>
            </a:r>
          </a:p>
          <a:p>
            <a:endParaRPr lang="en-US" sz="2400" dirty="0">
              <a:latin typeface="Helvetica" pitchFamily="2" charset="0"/>
            </a:endParaRPr>
          </a:p>
          <a:p>
            <a:r>
              <a:rPr lang="en-US" sz="2400" dirty="0">
                <a:latin typeface="Helvetica" pitchFamily="2" charset="0"/>
              </a:rPr>
              <a:t>	</a:t>
            </a:r>
            <a:r>
              <a:rPr lang="en-US" sz="2400" dirty="0" err="1">
                <a:latin typeface="Helvetica" pitchFamily="2" charset="0"/>
              </a:rPr>
              <a:t>eunice</a:t>
            </a:r>
            <a:r>
              <a:rPr lang="en-US" sz="2400" dirty="0">
                <a:latin typeface="Helvetica" pitchFamily="2" charset="0"/>
              </a:rPr>
              <a:t>: that's where you are now</a:t>
            </a:r>
          </a:p>
          <a:p>
            <a:pPr marL="400050" indent="-400050">
              <a:buAutoNum type="romanLcPeriod"/>
            </a:pPr>
            <a:endParaRPr lang="en-US" sz="2400" dirty="0">
              <a:latin typeface="Helvetica" pitchFamily="2" charset="0"/>
            </a:endParaRPr>
          </a:p>
          <a:p>
            <a:r>
              <a:rPr lang="en-US" sz="2400" dirty="0">
                <a:latin typeface="Helvetica" pitchFamily="2" charset="0"/>
              </a:rPr>
              <a:t>	blanche: at elysian fields? </a:t>
            </a:r>
            <a:br>
              <a:rPr lang="en-US" sz="2400" dirty="0">
                <a:latin typeface="Helvetica" pitchFamily="2" charset="0"/>
              </a:rPr>
            </a:br>
            <a:br>
              <a:rPr lang="en-US" sz="2400" dirty="0">
                <a:latin typeface="Helvetica" pitchFamily="2" charset="0"/>
              </a:rPr>
            </a:br>
            <a:endParaRPr lang="en-US" sz="2400" dirty="0">
              <a:latin typeface="Helvetica" pitchFamily="2" charset="0"/>
            </a:endParaRPr>
          </a:p>
          <a:p>
            <a:pPr algn="r"/>
            <a:r>
              <a:rPr lang="en-US" sz="2400" dirty="0">
                <a:latin typeface="Helvetica" pitchFamily="2" charset="0"/>
              </a:rPr>
              <a:t>– </a:t>
            </a:r>
            <a:r>
              <a:rPr lang="en-US" sz="2400" i="1" dirty="0">
                <a:latin typeface="Helvetica" pitchFamily="2" charset="0"/>
              </a:rPr>
              <a:t>a streetcar named desire</a:t>
            </a:r>
            <a:endParaRPr lang="en-US" sz="2400" dirty="0">
              <a:latin typeface="Helvetica" pitchFamily="2" charset="0"/>
            </a:endParaRPr>
          </a:p>
        </p:txBody>
      </p:sp>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35</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scripts</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example</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4524315"/>
          </a:xfrm>
          <a:prstGeom prst="rect">
            <a:avLst/>
          </a:prstGeom>
          <a:noFill/>
        </p:spPr>
        <p:txBody>
          <a:bodyPr wrap="square" rtlCol="0">
            <a:spAutoFit/>
          </a:bodyPr>
          <a:lstStyle/>
          <a:p>
            <a:r>
              <a:rPr lang="en-US" sz="2400" dirty="0">
                <a:solidFill>
                  <a:schemeClr val="tx1">
                    <a:alpha val="0"/>
                  </a:schemeClr>
                </a:solidFill>
                <a:latin typeface="Helvetica" pitchFamily="2" charset="0"/>
              </a:rPr>
              <a:t>	</a:t>
            </a:r>
            <a:r>
              <a:rPr lang="en-US" sz="2400" dirty="0" err="1">
                <a:solidFill>
                  <a:schemeClr val="tx1">
                    <a:alpha val="0"/>
                  </a:schemeClr>
                </a:solidFill>
                <a:latin typeface="Helvetica" pitchFamily="2" charset="0"/>
              </a:rPr>
              <a:t>eunice</a:t>
            </a:r>
            <a:r>
              <a:rPr lang="en-US" sz="2400" dirty="0">
                <a:solidFill>
                  <a:schemeClr val="tx1">
                    <a:alpha val="0"/>
                  </a:schemeClr>
                </a:solidFill>
                <a:latin typeface="Helvetica" pitchFamily="2" charset="0"/>
              </a:rPr>
              <a:t> [finally]: what's the matter, honey? are you lost? </a:t>
            </a:r>
          </a:p>
          <a:p>
            <a:endParaRPr lang="en-US" sz="2400" dirty="0">
              <a:latin typeface="Helvetica" pitchFamily="2" charset="0"/>
            </a:endParaRPr>
          </a:p>
          <a:p>
            <a:r>
              <a:rPr lang="en-US" sz="2400" dirty="0">
                <a:latin typeface="Helvetica" pitchFamily="2" charset="0"/>
              </a:rPr>
              <a:t>	</a:t>
            </a:r>
            <a:r>
              <a:rPr lang="en-US" sz="2400" dirty="0">
                <a:solidFill>
                  <a:schemeClr val="tx1">
                    <a:alpha val="0"/>
                  </a:schemeClr>
                </a:solidFill>
                <a:latin typeface="Helvetica" pitchFamily="2" charset="0"/>
              </a:rPr>
              <a:t>blanche [with faintly hysterical humor]: they </a:t>
            </a:r>
            <a:r>
              <a:rPr lang="en-US" sz="2400" dirty="0">
                <a:latin typeface="Helvetica" pitchFamily="2" charset="0"/>
              </a:rPr>
              <a:t>told </a:t>
            </a:r>
            <a:r>
              <a:rPr lang="en-US" sz="2400" dirty="0">
                <a:solidFill>
                  <a:schemeClr val="tx1">
                    <a:alpha val="0"/>
                  </a:schemeClr>
                </a:solidFill>
                <a:latin typeface="Helvetica" pitchFamily="2" charset="0"/>
              </a:rPr>
              <a:t>me to </a:t>
            </a:r>
            <a:r>
              <a:rPr lang="en-US" sz="2400" dirty="0">
                <a:latin typeface="Helvetica" pitchFamily="2" charset="0"/>
              </a:rPr>
              <a:t>take </a:t>
            </a:r>
            <a:r>
              <a:rPr lang="en-US" sz="2400" dirty="0">
                <a:solidFill>
                  <a:schemeClr val="tx1">
                    <a:alpha val="0"/>
                  </a:schemeClr>
                </a:solidFill>
                <a:latin typeface="Helvetica" pitchFamily="2" charset="0"/>
              </a:rPr>
              <a:t>a street-car </a:t>
            </a:r>
            <a:br>
              <a:rPr lang="en-US" sz="2400" dirty="0">
                <a:solidFill>
                  <a:schemeClr val="tx1">
                    <a:alpha val="0"/>
                  </a:schemeClr>
                </a:solidFill>
                <a:latin typeface="Helvetica" pitchFamily="2" charset="0"/>
              </a:rPr>
            </a:br>
            <a:r>
              <a:rPr lang="en-US" sz="2400" dirty="0">
                <a:solidFill>
                  <a:schemeClr val="tx1">
                    <a:alpha val="0"/>
                  </a:schemeClr>
                </a:solidFill>
                <a:latin typeface="Helvetica" pitchFamily="2" charset="0"/>
              </a:rPr>
              <a:t>		named desire, and then</a:t>
            </a:r>
            <a:r>
              <a:rPr lang="en-US" sz="2400" dirty="0">
                <a:latin typeface="Helvetica" pitchFamily="2" charset="0"/>
              </a:rPr>
              <a:t> transfer </a:t>
            </a:r>
            <a:r>
              <a:rPr lang="en-US" sz="2400" dirty="0">
                <a:solidFill>
                  <a:schemeClr val="tx1">
                    <a:alpha val="0"/>
                  </a:schemeClr>
                </a:solidFill>
                <a:latin typeface="Helvetica" pitchFamily="2" charset="0"/>
              </a:rPr>
              <a:t>to one called cemeteries and</a:t>
            </a:r>
            <a:r>
              <a:rPr lang="en-US" sz="2400" dirty="0">
                <a:latin typeface="Helvetica" pitchFamily="2" charset="0"/>
              </a:rPr>
              <a:t> </a:t>
            </a:r>
            <a:br>
              <a:rPr lang="en-US" sz="2400" dirty="0">
                <a:latin typeface="Helvetica" pitchFamily="2" charset="0"/>
              </a:rPr>
            </a:br>
            <a:r>
              <a:rPr lang="en-US" sz="2400" dirty="0">
                <a:latin typeface="Helvetica" pitchFamily="2" charset="0"/>
              </a:rPr>
              <a:t>		ride </a:t>
            </a:r>
            <a:r>
              <a:rPr lang="en-US" sz="2400" dirty="0">
                <a:solidFill>
                  <a:schemeClr val="tx1">
                    <a:alpha val="0"/>
                  </a:schemeClr>
                </a:solidFill>
                <a:latin typeface="Helvetica" pitchFamily="2" charset="0"/>
              </a:rPr>
              <a:t>six blocks and </a:t>
            </a:r>
            <a:r>
              <a:rPr lang="en-US" sz="2400" dirty="0">
                <a:latin typeface="Helvetica" pitchFamily="2" charset="0"/>
              </a:rPr>
              <a:t>get off </a:t>
            </a:r>
            <a:r>
              <a:rPr lang="en-US" sz="2400" dirty="0">
                <a:solidFill>
                  <a:schemeClr val="tx1">
                    <a:alpha val="0"/>
                  </a:schemeClr>
                </a:solidFill>
                <a:latin typeface="Helvetica" pitchFamily="2" charset="0"/>
              </a:rPr>
              <a:t>at – elysian fields!</a:t>
            </a:r>
          </a:p>
          <a:p>
            <a:endParaRPr lang="en-US" sz="2400" dirty="0">
              <a:solidFill>
                <a:schemeClr val="tx1">
                  <a:alpha val="0"/>
                </a:schemeClr>
              </a:solidFill>
              <a:latin typeface="Helvetica" pitchFamily="2" charset="0"/>
            </a:endParaRPr>
          </a:p>
          <a:p>
            <a:r>
              <a:rPr lang="en-US" sz="2400" dirty="0">
                <a:solidFill>
                  <a:schemeClr val="tx1">
                    <a:alpha val="0"/>
                  </a:schemeClr>
                </a:solidFill>
                <a:latin typeface="Helvetica" pitchFamily="2" charset="0"/>
              </a:rPr>
              <a:t>	</a:t>
            </a:r>
            <a:r>
              <a:rPr lang="en-US" sz="2400" dirty="0" err="1">
                <a:solidFill>
                  <a:schemeClr val="tx1">
                    <a:alpha val="0"/>
                  </a:schemeClr>
                </a:solidFill>
                <a:latin typeface="Helvetica" pitchFamily="2" charset="0"/>
              </a:rPr>
              <a:t>eunice</a:t>
            </a:r>
            <a:r>
              <a:rPr lang="en-US" sz="2400" dirty="0">
                <a:solidFill>
                  <a:schemeClr val="tx1">
                    <a:alpha val="0"/>
                  </a:schemeClr>
                </a:solidFill>
                <a:latin typeface="Helvetica" pitchFamily="2" charset="0"/>
              </a:rPr>
              <a:t>: that's where you are now</a:t>
            </a:r>
          </a:p>
          <a:p>
            <a:pPr marL="400050" indent="-400050">
              <a:buAutoNum type="romanLcPeriod"/>
            </a:pPr>
            <a:endParaRPr lang="en-US" sz="2400" dirty="0">
              <a:solidFill>
                <a:schemeClr val="tx1">
                  <a:alpha val="0"/>
                </a:schemeClr>
              </a:solidFill>
              <a:latin typeface="Helvetica" pitchFamily="2" charset="0"/>
            </a:endParaRPr>
          </a:p>
          <a:p>
            <a:r>
              <a:rPr lang="en-US" sz="2400" dirty="0">
                <a:solidFill>
                  <a:schemeClr val="tx1">
                    <a:alpha val="0"/>
                  </a:schemeClr>
                </a:solidFill>
                <a:latin typeface="Helvetica" pitchFamily="2" charset="0"/>
              </a:rPr>
              <a:t>	blanche: at elysian fields? </a:t>
            </a:r>
            <a:br>
              <a:rPr lang="en-US" sz="2400" dirty="0">
                <a:solidFill>
                  <a:schemeClr val="tx1">
                    <a:alpha val="0"/>
                  </a:schemeClr>
                </a:solidFill>
                <a:latin typeface="Helvetica" pitchFamily="2" charset="0"/>
              </a:rPr>
            </a:br>
            <a:br>
              <a:rPr lang="en-US" sz="2400" dirty="0">
                <a:solidFill>
                  <a:schemeClr val="tx1">
                    <a:alpha val="0"/>
                  </a:schemeClr>
                </a:solidFill>
                <a:latin typeface="Helvetica" pitchFamily="2" charset="0"/>
              </a:rPr>
            </a:br>
            <a:endParaRPr lang="en-US" sz="2400" dirty="0">
              <a:solidFill>
                <a:schemeClr val="tx1">
                  <a:alpha val="0"/>
                </a:schemeClr>
              </a:solidFill>
              <a:latin typeface="Helvetica" pitchFamily="2" charset="0"/>
            </a:endParaRPr>
          </a:p>
          <a:p>
            <a:pPr algn="r"/>
            <a:r>
              <a:rPr lang="en-US" sz="2400" dirty="0">
                <a:solidFill>
                  <a:schemeClr val="tx1">
                    <a:alpha val="0"/>
                  </a:schemeClr>
                </a:solidFill>
                <a:latin typeface="Helvetica" pitchFamily="2" charset="0"/>
              </a:rPr>
              <a:t>– </a:t>
            </a:r>
            <a:r>
              <a:rPr lang="en-US" sz="2400" i="1" dirty="0">
                <a:solidFill>
                  <a:schemeClr val="tx1">
                    <a:alpha val="0"/>
                  </a:schemeClr>
                </a:solidFill>
                <a:latin typeface="Helvetica" pitchFamily="2" charset="0"/>
              </a:rPr>
              <a:t>a streetcar named desire</a:t>
            </a:r>
            <a:endParaRPr lang="en-US" sz="2400" dirty="0">
              <a:solidFill>
                <a:schemeClr val="tx1">
                  <a:alpha val="0"/>
                </a:schemeClr>
              </a:solidFill>
              <a:latin typeface="Helvetica" pitchFamily="2" charset="0"/>
            </a:endParaRPr>
          </a:p>
        </p:txBody>
      </p:sp>
      <p:sp>
        <p:nvSpPr>
          <p:cNvPr id="2" name="Right Brace 1">
            <a:extLst>
              <a:ext uri="{FF2B5EF4-FFF2-40B4-BE49-F238E27FC236}">
                <a16:creationId xmlns:a16="http://schemas.microsoft.com/office/drawing/2014/main" id="{4F9C61AA-032C-6545-9A55-E68E0BE40784}"/>
              </a:ext>
            </a:extLst>
          </p:cNvPr>
          <p:cNvSpPr/>
          <p:nvPr/>
        </p:nvSpPr>
        <p:spPr>
          <a:xfrm rot="2141680">
            <a:off x="10516361" y="2512245"/>
            <a:ext cx="531845" cy="175742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2588CFA7-3EF4-CF4E-97F5-432838B9C8DA}"/>
              </a:ext>
            </a:extLst>
          </p:cNvPr>
          <p:cNvSpPr/>
          <p:nvPr/>
        </p:nvSpPr>
        <p:spPr>
          <a:xfrm>
            <a:off x="10521073" y="3673575"/>
            <a:ext cx="1710725" cy="1477328"/>
          </a:xfrm>
          <a:prstGeom prst="rect">
            <a:avLst/>
          </a:prstGeom>
        </p:spPr>
        <p:txBody>
          <a:bodyPr wrap="none">
            <a:spAutoFit/>
          </a:bodyPr>
          <a:lstStyle/>
          <a:p>
            <a:r>
              <a:rPr lang="en-US" dirty="0">
                <a:latin typeface="Helvetica" pitchFamily="2" charset="0"/>
              </a:rPr>
              <a:t>fairly script-like</a:t>
            </a:r>
          </a:p>
          <a:p>
            <a:endParaRPr lang="en-US" dirty="0">
              <a:latin typeface="Helvetica" pitchFamily="2" charset="0"/>
            </a:endParaRPr>
          </a:p>
          <a:p>
            <a:r>
              <a:rPr lang="en-US" dirty="0">
                <a:latin typeface="Helvetica" pitchFamily="2" charset="0"/>
              </a:rPr>
              <a:t>…could scripts</a:t>
            </a:r>
            <a:br>
              <a:rPr lang="en-US" dirty="0">
                <a:latin typeface="Helvetica" pitchFamily="2" charset="0"/>
              </a:rPr>
            </a:br>
            <a:r>
              <a:rPr lang="en-US" dirty="0">
                <a:latin typeface="Helvetica" pitchFamily="2" charset="0"/>
              </a:rPr>
              <a:t>capture the</a:t>
            </a:r>
            <a:br>
              <a:rPr lang="en-US" dirty="0">
                <a:latin typeface="Helvetica" pitchFamily="2" charset="0"/>
              </a:rPr>
            </a:br>
            <a:r>
              <a:rPr lang="en-US" dirty="0">
                <a:latin typeface="Helvetica" pitchFamily="2" charset="0"/>
              </a:rPr>
              <a:t>meaning?</a:t>
            </a:r>
          </a:p>
        </p:txBody>
      </p:sp>
      <p:sp>
        <p:nvSpPr>
          <p:cNvPr id="10" name="Right Brace 9">
            <a:extLst>
              <a:ext uri="{FF2B5EF4-FFF2-40B4-BE49-F238E27FC236}">
                <a16:creationId xmlns:a16="http://schemas.microsoft.com/office/drawing/2014/main" id="{16C6B915-F65A-6649-8718-6219C69E4334}"/>
              </a:ext>
            </a:extLst>
          </p:cNvPr>
          <p:cNvSpPr/>
          <p:nvPr/>
        </p:nvSpPr>
        <p:spPr>
          <a:xfrm rot="10800000">
            <a:off x="951350" y="1695987"/>
            <a:ext cx="518725" cy="341741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717433EF-EACA-B84C-9FB2-1A6497D1DBD7}"/>
              </a:ext>
            </a:extLst>
          </p:cNvPr>
          <p:cNvSpPr/>
          <p:nvPr/>
        </p:nvSpPr>
        <p:spPr>
          <a:xfrm>
            <a:off x="4324" y="3006738"/>
            <a:ext cx="1107996" cy="923330"/>
          </a:xfrm>
          <a:prstGeom prst="rect">
            <a:avLst/>
          </a:prstGeom>
        </p:spPr>
        <p:txBody>
          <a:bodyPr wrap="none">
            <a:spAutoFit/>
          </a:bodyPr>
          <a:lstStyle/>
          <a:p>
            <a:r>
              <a:rPr lang="en-US" dirty="0">
                <a:latin typeface="Helvetica" pitchFamily="2" charset="0"/>
              </a:rPr>
              <a:t>inside of </a:t>
            </a:r>
            <a:br>
              <a:rPr lang="en-US" dirty="0">
                <a:latin typeface="Helvetica" pitchFamily="2" charset="0"/>
              </a:rPr>
            </a:br>
            <a:r>
              <a:rPr lang="en-US" dirty="0">
                <a:latin typeface="Helvetica" pitchFamily="2" charset="0"/>
              </a:rPr>
              <a:t>a larger </a:t>
            </a:r>
            <a:br>
              <a:rPr lang="en-US" dirty="0">
                <a:latin typeface="Helvetica" pitchFamily="2" charset="0"/>
              </a:rPr>
            </a:br>
            <a:r>
              <a:rPr lang="en-US" dirty="0">
                <a:latin typeface="Helvetica" pitchFamily="2" charset="0"/>
              </a:rPr>
              <a:t>script</a:t>
            </a:r>
          </a:p>
        </p:txBody>
      </p:sp>
    </p:spTree>
    <p:extLst>
      <p:ext uri="{BB962C8B-B14F-4D97-AF65-F5344CB8AC3E}">
        <p14:creationId xmlns:p14="http://schemas.microsoft.com/office/powerpoint/2010/main" val="7159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1" fill="hold" nodeType="clickEffect">
                                  <p:stCondLst>
                                    <p:cond delay="0"/>
                                  </p:stCondLst>
                                  <p:childTnLst>
                                    <p:animEffect transition="out" filter="wipe(up)">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99646" y="2967335"/>
            <a:ext cx="11992707" cy="923330"/>
          </a:xfrm>
          <a:prstGeom prst="rect">
            <a:avLst/>
          </a:prstGeom>
          <a:noFill/>
          <a:ln>
            <a:noFill/>
          </a:ln>
        </p:spPr>
        <p:txBody>
          <a:bodyPr wrap="square" rtlCol="0">
            <a:spAutoFit/>
          </a:bodyPr>
          <a:lstStyle/>
          <a:p>
            <a:pPr algn="ctr"/>
            <a:r>
              <a:rPr lang="en-US" sz="5400">
                <a:solidFill>
                  <a:schemeClr val="bg2">
                    <a:lumMod val="25000"/>
                  </a:schemeClr>
                </a:solidFill>
                <a:latin typeface="Garamond" panose="02020404030301010803" pitchFamily="18" charset="0"/>
              </a:rPr>
              <a:t>chambers + jurafsky (2008)</a:t>
            </a:r>
            <a:endParaRPr lang="en-US" sz="3200" dirty="0">
              <a:solidFill>
                <a:schemeClr val="bg2">
                  <a:lumMod val="50000"/>
                </a:schemeClr>
              </a:solidFill>
              <a:latin typeface="Helvetica" pitchFamily="2" charset="0"/>
            </a:endParaRPr>
          </a:p>
        </p:txBody>
      </p:sp>
    </p:spTree>
    <p:extLst>
      <p:ext uri="{BB962C8B-B14F-4D97-AF65-F5344CB8AC3E}">
        <p14:creationId xmlns:p14="http://schemas.microsoft.com/office/powerpoint/2010/main" val="2613827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37</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big picture</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278094"/>
              </a:xfrm>
              <a:prstGeom prst="rect">
                <a:avLst/>
              </a:prstGeom>
              <a:noFill/>
            </p:spPr>
            <p:txBody>
              <a:bodyPr wrap="square" rtlCol="0">
                <a:spAutoFit/>
              </a:bodyPr>
              <a:lstStyle/>
              <a:p>
                <a:r>
                  <a:rPr lang="en-US" sz="2400" dirty="0">
                    <a:latin typeface="Helvetica" pitchFamily="2" charset="0"/>
                  </a:rPr>
                  <a:t>connect </a:t>
                </a:r>
                <a:r>
                  <a:rPr lang="en-US" sz="2400" b="1" dirty="0">
                    <a:latin typeface="Helvetica" pitchFamily="2" charset="0"/>
                  </a:rPr>
                  <a:t>events </a:t>
                </a:r>
                <a:r>
                  <a:rPr lang="en-US" sz="2400" dirty="0">
                    <a:latin typeface="Helvetica" pitchFamily="2" charset="0"/>
                  </a:rPr>
                  <a:t>into </a:t>
                </a:r>
                <a:r>
                  <a:rPr lang="en-US" sz="2400" b="1" dirty="0">
                    <a:latin typeface="Helvetica" pitchFamily="2" charset="0"/>
                  </a:rPr>
                  <a:t>chains </a:t>
                </a:r>
              </a:p>
              <a:p>
                <a:endParaRPr lang="en-US" sz="2400" dirty="0">
                  <a:latin typeface="Helvetica" pitchFamily="2" charset="0"/>
                </a:endParaRPr>
              </a:p>
              <a:p>
                <a:r>
                  <a:rPr lang="en-US" sz="2400" dirty="0">
                    <a:latin typeface="Helvetica" pitchFamily="2" charset="0"/>
                  </a:rPr>
                  <a:t>from the </a:t>
                </a:r>
                <a:r>
                  <a:rPr lang="en-US" sz="2400" dirty="0" err="1">
                    <a:latin typeface="Helvetica" pitchFamily="2" charset="0"/>
                  </a:rPr>
                  <a:t>stanford</a:t>
                </a:r>
                <a:r>
                  <a:rPr lang="en-US" sz="2400" dirty="0">
                    <a:latin typeface="Helvetica" pitchFamily="2" charset="0"/>
                  </a:rPr>
                  <a:t> parser output, define an event </a:t>
                </a:r>
                <a:r>
                  <a:rPr lang="en-US" sz="2400" i="1" dirty="0">
                    <a:latin typeface="Helvetica" pitchFamily="2" charset="0"/>
                  </a:rPr>
                  <a:t>e</a:t>
                </a:r>
                <a:r>
                  <a:rPr lang="en-US" sz="2400" dirty="0">
                    <a:latin typeface="Helvetica" pitchFamily="2" charset="0"/>
                  </a:rPr>
                  <a:t>:</a:t>
                </a:r>
              </a:p>
              <a:p>
                <a:endParaRPr lang="en-US" sz="2400" dirty="0">
                  <a:latin typeface="Helvetica" pitchFamily="2" charset="0"/>
                </a:endParaRPr>
              </a:p>
              <a:p>
                <a:pPr algn="ctr"/>
                <a14:m>
                  <m:oMath xmlns:m="http://schemas.openxmlformats.org/officeDocument/2006/math">
                    <m:r>
                      <a:rPr lang="en-US" sz="2800" i="1" dirty="0" smtClean="0">
                        <a:latin typeface="Cambria Math" panose="02040503050406030204" pitchFamily="18" charset="0"/>
                      </a:rPr>
                      <m:t>𝑒</m:t>
                    </m:r>
                  </m:oMath>
                </a14:m>
                <a:r>
                  <a:rPr lang="en-US" sz="2800" dirty="0">
                    <a:latin typeface="Helvetica" pitchFamily="2" charset="0"/>
                  </a:rPr>
                  <a:t> = (</a:t>
                </a:r>
                <a:r>
                  <a:rPr lang="en-US" sz="2800" i="1" dirty="0">
                    <a:latin typeface="Helvetica" pitchFamily="2" charset="0"/>
                  </a:rPr>
                  <a:t>verb</a:t>
                </a:r>
                <a:r>
                  <a:rPr lang="en-US" sz="2800" dirty="0">
                    <a:latin typeface="Helvetica" pitchFamily="2" charset="0"/>
                  </a:rPr>
                  <a:t>, </a:t>
                </a:r>
                <a:r>
                  <a:rPr lang="en-US" sz="2800" i="1" dirty="0">
                    <a:latin typeface="Helvetica" pitchFamily="2" charset="0"/>
                  </a:rPr>
                  <a:t>entity, dependency</a:t>
                </a:r>
                <a:r>
                  <a:rPr lang="en-US" sz="2800" dirty="0">
                    <a:latin typeface="Helvetica" pitchFamily="2" charset="0"/>
                  </a:rPr>
                  <a:t>)</a:t>
                </a:r>
              </a:p>
              <a:p>
                <a:pPr algn="ctr"/>
                <a:endParaRPr lang="en-US" sz="2400" i="1" dirty="0">
                  <a:latin typeface="Helvetica" pitchFamily="2" charset="0"/>
                </a:endParaRPr>
              </a:p>
              <a:p>
                <a:r>
                  <a:rPr lang="en-US" sz="2400" dirty="0">
                    <a:latin typeface="Helvetica" pitchFamily="2" charset="0"/>
                  </a:rPr>
                  <a:t>e.g. (</a:t>
                </a:r>
                <a:r>
                  <a:rPr lang="en-US" sz="2400" i="1" dirty="0">
                    <a:latin typeface="Helvetica" pitchFamily="2" charset="0"/>
                  </a:rPr>
                  <a:t>barked, dog, subject</a:t>
                </a:r>
                <a:r>
                  <a:rPr lang="en-US" sz="2400" dirty="0">
                    <a:latin typeface="Helvetica" pitchFamily="2" charset="0"/>
                  </a:rPr>
                  <a:t>)</a:t>
                </a:r>
                <a:endParaRPr lang="en-US" sz="2400" i="1" dirty="0">
                  <a:latin typeface="Helvetica" pitchFamily="2" charset="0"/>
                </a:endParaRPr>
              </a:p>
              <a:p>
                <a:endParaRPr lang="en-US" sz="2400" i="1" dirty="0">
                  <a:latin typeface="Helvetica" pitchFamily="2" charset="0"/>
                </a:endParaRPr>
              </a:p>
              <a:p>
                <a:r>
                  <a:rPr lang="en-US" sz="2400" dirty="0">
                    <a:latin typeface="Helvetica" pitchFamily="2" charset="0"/>
                  </a:rPr>
                  <a:t>thus some document, </a:t>
                </a:r>
                <a14:m>
                  <m:oMath xmlns:m="http://schemas.openxmlformats.org/officeDocument/2006/math">
                    <m:r>
                      <a:rPr lang="en-US" sz="2400" i="1" dirty="0" smtClean="0">
                        <a:latin typeface="Cambria Math" panose="02040503050406030204" pitchFamily="18" charset="0"/>
                      </a:rPr>
                      <m:t>𝑑</m:t>
                    </m:r>
                  </m:oMath>
                </a14:m>
                <a:r>
                  <a:rPr lang="en-US" sz="2400" dirty="0">
                    <a:latin typeface="Helvetica" pitchFamily="2" charset="0"/>
                  </a:rPr>
                  <a:t>, can be converted to an </a:t>
                </a:r>
                <a:r>
                  <a:rPr lang="en-US" sz="2400" i="1" dirty="0">
                    <a:latin typeface="Helvetica" pitchFamily="2" charset="0"/>
                  </a:rPr>
                  <a:t>unordered set of events</a:t>
                </a:r>
                <a:r>
                  <a:rPr lang="en-US" sz="2400" dirty="0">
                    <a:latin typeface="Helvetica" pitchFamily="2" charset="0"/>
                  </a:rPr>
                  <a:t>:</a:t>
                </a:r>
              </a:p>
              <a:p>
                <a:endParaRPr lang="en-US" sz="2400" dirty="0">
                  <a:latin typeface="Helvetica" pitchFamily="2" charset="0"/>
                </a:endParaRPr>
              </a:p>
              <a:p>
                <a:pPr algn="ctr"/>
                <a14:m>
                  <m:oMath xmlns:m="http://schemas.openxmlformats.org/officeDocument/2006/math">
                    <m:r>
                      <a:rPr lang="en-US" sz="2800" i="1" dirty="0" smtClean="0">
                        <a:latin typeface="Cambria Math" panose="02040503050406030204" pitchFamily="18" charset="0"/>
                      </a:rPr>
                      <m:t>𝑑</m:t>
                    </m:r>
                    <m:r>
                      <a:rPr lang="en-US" sz="2800" i="1" dirty="0" smtClean="0">
                        <a:latin typeface="Cambria Math" panose="02040503050406030204" pitchFamily="18" charset="0"/>
                      </a:rPr>
                      <m:t> </m:t>
                    </m:r>
                  </m:oMath>
                </a14:m>
                <a:r>
                  <a:rPr lang="en-US" sz="2800" i="1" dirty="0">
                    <a:latin typeface="Helvetica" pitchFamily="2" charset="0"/>
                  </a:rPr>
                  <a:t>= </a:t>
                </a:r>
                <a:r>
                  <a:rPr lang="en-US" sz="2800" dirty="0">
                    <a:latin typeface="Helvetica" pitchFamily="2" charset="0"/>
                  </a:rPr>
                  <a:t>{</a:t>
                </a:r>
                <a14:m>
                  <m:oMath xmlns:m="http://schemas.openxmlformats.org/officeDocument/2006/math">
                    <m:r>
                      <a:rPr lang="en-US" sz="2800" i="1">
                        <a:latin typeface="Cambria Math" panose="02040503050406030204" pitchFamily="18" charset="0"/>
                      </a:rPr>
                      <m:t>𝑒</m:t>
                    </m:r>
                    <m:r>
                      <a:rPr lang="en-US" sz="2800" b="0" i="0" baseline="-25000" smtClean="0">
                        <a:latin typeface="Cambria Math" panose="02040503050406030204" pitchFamily="18" charset="0"/>
                      </a:rPr>
                      <m:t>1</m:t>
                    </m:r>
                  </m:oMath>
                </a14:m>
                <a:r>
                  <a:rPr lang="en-US" sz="2800" i="1" dirty="0">
                    <a:latin typeface="Helvetica" pitchFamily="2" charset="0"/>
                  </a:rPr>
                  <a:t>, </a:t>
                </a:r>
                <a14:m>
                  <m:oMath xmlns:m="http://schemas.openxmlformats.org/officeDocument/2006/math">
                    <m:r>
                      <a:rPr lang="en-US" sz="2800" i="1">
                        <a:latin typeface="Cambria Math" panose="02040503050406030204" pitchFamily="18" charset="0"/>
                      </a:rPr>
                      <m:t>𝑒</m:t>
                    </m:r>
                    <m:r>
                      <a:rPr lang="en-US" sz="2800" b="0" i="0" baseline="-25000" smtClean="0">
                        <a:latin typeface="Cambria Math" panose="02040503050406030204" pitchFamily="18" charset="0"/>
                      </a:rPr>
                      <m:t>2</m:t>
                    </m:r>
                  </m:oMath>
                </a14:m>
                <a:r>
                  <a:rPr lang="en-US" sz="2800" i="1" dirty="0">
                    <a:latin typeface="Helvetica" pitchFamily="2" charset="0"/>
                  </a:rPr>
                  <a:t>, </a:t>
                </a:r>
                <a14:m>
                  <m:oMath xmlns:m="http://schemas.openxmlformats.org/officeDocument/2006/math">
                    <m:r>
                      <a:rPr lang="en-US" sz="2800" i="1">
                        <a:latin typeface="Cambria Math" panose="02040503050406030204" pitchFamily="18" charset="0"/>
                      </a:rPr>
                      <m:t>𝑒</m:t>
                    </m:r>
                    <m:r>
                      <a:rPr lang="en-US" sz="2800" b="0" i="0" baseline="-25000" smtClean="0">
                        <a:latin typeface="Cambria Math" panose="02040503050406030204" pitchFamily="18" charset="0"/>
                      </a:rPr>
                      <m:t>3</m:t>
                    </m:r>
                  </m:oMath>
                </a14:m>
                <a:r>
                  <a:rPr lang="en-US" sz="2800" i="1" dirty="0">
                    <a:latin typeface="Helvetica" pitchFamily="2" charset="0"/>
                  </a:rPr>
                  <a:t>, … </a:t>
                </a:r>
                <a14:m>
                  <m:oMath xmlns:m="http://schemas.openxmlformats.org/officeDocument/2006/math">
                    <m:r>
                      <a:rPr lang="en-US" sz="2800" i="1">
                        <a:latin typeface="Cambria Math" panose="02040503050406030204" pitchFamily="18" charset="0"/>
                      </a:rPr>
                      <m:t>𝑒</m:t>
                    </m:r>
                    <m:r>
                      <m:rPr>
                        <m:sty m:val="p"/>
                      </m:rPr>
                      <a:rPr lang="en-US" sz="2800" b="0" i="0" baseline="-25000" smtClean="0">
                        <a:latin typeface="Cambria Math" panose="02040503050406030204" pitchFamily="18" charset="0"/>
                      </a:rPr>
                      <m:t>n</m:t>
                    </m:r>
                  </m:oMath>
                </a14:m>
                <a:r>
                  <a:rPr lang="en-US" sz="2800" dirty="0">
                    <a:latin typeface="Helvetica" pitchFamily="2" charset="0"/>
                  </a:rPr>
                  <a:t>}</a:t>
                </a: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353801" cy="4278094"/>
              </a:xfrm>
              <a:prstGeom prst="rect">
                <a:avLst/>
              </a:prstGeom>
              <a:blipFill>
                <a:blip r:embed="rId3"/>
                <a:stretch>
                  <a:fillRect l="-782" t="-1187" b="-3264"/>
                </a:stretch>
              </a:blipFill>
            </p:spPr>
            <p:txBody>
              <a:bodyPr/>
              <a:lstStyle/>
              <a:p>
                <a:r>
                  <a:rPr lang="en-US">
                    <a:noFill/>
                  </a:rPr>
                  <a:t> </a:t>
                </a:r>
              </a:p>
            </p:txBody>
          </p:sp>
        </mc:Fallback>
      </mc:AlternateContent>
    </p:spTree>
    <p:extLst>
      <p:ext uri="{BB962C8B-B14F-4D97-AF65-F5344CB8AC3E}">
        <p14:creationId xmlns:p14="http://schemas.microsoft.com/office/powerpoint/2010/main" val="14920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38</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big picture</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069704"/>
              </a:xfrm>
              <a:prstGeom prst="rect">
                <a:avLst/>
              </a:prstGeom>
              <a:noFill/>
            </p:spPr>
            <p:txBody>
              <a:bodyPr wrap="square" rtlCol="0">
                <a:spAutoFit/>
              </a:bodyPr>
              <a:lstStyle/>
              <a:p>
                <a:r>
                  <a:rPr lang="en-US" sz="2400" dirty="0">
                    <a:latin typeface="Helvetica" pitchFamily="2" charset="0"/>
                  </a:rPr>
                  <a:t>to </a:t>
                </a:r>
                <a:r>
                  <a:rPr lang="en-US" sz="2400" i="1" dirty="0">
                    <a:latin typeface="Helvetica" pitchFamily="2" charset="0"/>
                  </a:rPr>
                  <a:t>order</a:t>
                </a:r>
                <a:r>
                  <a:rPr lang="en-US" sz="2400" dirty="0">
                    <a:latin typeface="Helvetica" pitchFamily="2" charset="0"/>
                  </a:rPr>
                  <a:t> events into chains, just need to recognize which events are </a:t>
                </a:r>
                <a:r>
                  <a:rPr lang="en-US" sz="2400" i="1" dirty="0">
                    <a:latin typeface="Helvetica" pitchFamily="2" charset="0"/>
                  </a:rPr>
                  <a:t>before</a:t>
                </a:r>
                <a:r>
                  <a:rPr lang="en-US" sz="2400" dirty="0">
                    <a:latin typeface="Helvetica" pitchFamily="2" charset="0"/>
                  </a:rPr>
                  <a:t> others</a:t>
                </a:r>
              </a:p>
              <a:p>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then </a:t>
                </a:r>
                <a:r>
                  <a:rPr lang="en-US" sz="2400" dirty="0" err="1">
                    <a:latin typeface="Helvetica" pitchFamily="2" charset="0"/>
                  </a:rPr>
                  <a:t>sota</a:t>
                </a:r>
                <a:r>
                  <a:rPr lang="en-US" sz="2400" dirty="0">
                    <a:latin typeface="Helvetica" pitchFamily="2" charset="0"/>
                  </a:rPr>
                  <a:t> temporal model used </a:t>
                </a:r>
                <a:r>
                  <a:rPr lang="en-US" sz="2400" i="1" dirty="0">
                    <a:latin typeface="Helvetica" pitchFamily="2" charset="0"/>
                  </a:rPr>
                  <a:t>pairs</a:t>
                </a:r>
                <a:r>
                  <a:rPr lang="en-US" sz="2400" dirty="0">
                    <a:latin typeface="Helvetica" pitchFamily="2" charset="0"/>
                  </a:rPr>
                  <a:t> of events in a classifier </a:t>
                </a:r>
                <a:br>
                  <a:rPr lang="en-US" sz="2400" dirty="0">
                    <a:latin typeface="Helvetica" pitchFamily="2" charset="0"/>
                  </a:rPr>
                </a:br>
                <a:r>
                  <a:rPr lang="en-US" sz="2400" dirty="0">
                    <a:latin typeface="Helvetica" pitchFamily="2" charset="0"/>
                  </a:rPr>
                  <a:t>chambers et al. (2007) </a:t>
                </a:r>
                <a:r>
                  <a:rPr lang="en-US" dirty="0">
                    <a:hlinkClick r:id="rId3"/>
                  </a:rPr>
                  <a:t>https://www.aclweb.org/anthology/P07-2044/</a:t>
                </a:r>
                <a:endParaRPr lang="en-US" dirty="0">
                  <a:latin typeface="Helvetica" pitchFamily="2" charset="0"/>
                </a:endParaRPr>
              </a:p>
              <a:p>
                <a:endParaRPr lang="en-US" sz="2400" dirty="0">
                  <a:latin typeface="Helvetica" pitchFamily="2" charset="0"/>
                </a:endParaRPr>
              </a:p>
              <a:p>
                <a:r>
                  <a:rPr lang="en-US" sz="2400" dirty="0">
                    <a:latin typeface="Helvetica" pitchFamily="2" charset="0"/>
                  </a:rPr>
                  <a:t>so the </a:t>
                </a:r>
                <a:r>
                  <a:rPr lang="en-US" sz="2400" i="1" dirty="0">
                    <a:latin typeface="Helvetica" pitchFamily="2" charset="0"/>
                  </a:rPr>
                  <a:t>before</a:t>
                </a:r>
                <a:r>
                  <a:rPr lang="en-US" sz="2400" dirty="0">
                    <a:latin typeface="Helvetica" pitchFamily="2" charset="0"/>
                  </a:rPr>
                  <a:t> indicator variable is merely </a:t>
                </a:r>
                <a14:m>
                  <m:oMath xmlns:m="http://schemas.openxmlformats.org/officeDocument/2006/math">
                    <m:r>
                      <a:rPr lang="en-US" sz="2400" i="1" dirty="0" smtClean="0">
                        <a:latin typeface="Cambria Math" panose="02040503050406030204" pitchFamily="18" charset="0"/>
                      </a:rPr>
                      <m:t>𝑏</m:t>
                    </m:r>
                  </m:oMath>
                </a14:m>
                <a:r>
                  <a:rPr lang="en-US" sz="2400" dirty="0">
                    <a:latin typeface="Helvetica" pitchFamily="2" charset="0"/>
                  </a:rPr>
                  <a:t>:</a:t>
                </a:r>
              </a:p>
              <a:p>
                <a:endParaRPr lang="en-US" sz="2800" dirty="0">
                  <a:latin typeface="Helvetica" pitchFamily="2" charset="0"/>
                </a:endParaRPr>
              </a:p>
              <a:p>
                <a:pPr algn="ctr"/>
                <a14:m>
                  <m:oMath xmlns:m="http://schemas.openxmlformats.org/officeDocument/2006/math">
                    <m:r>
                      <a:rPr lang="en-US" sz="2800" i="1" dirty="0" smtClean="0">
                        <a:latin typeface="Cambria Math" panose="02040503050406030204" pitchFamily="18" charset="0"/>
                      </a:rPr>
                      <m:t>𝑏</m:t>
                    </m:r>
                  </m:oMath>
                </a14:m>
                <a:r>
                  <a:rPr lang="en-US" sz="2800" dirty="0">
                    <a:latin typeface="Helvetica" pitchFamily="2" charset="0"/>
                  </a:rPr>
                  <a:t>(</a:t>
                </a:r>
                <a14:m>
                  <m:oMath xmlns:m="http://schemas.openxmlformats.org/officeDocument/2006/math">
                    <m:r>
                      <a:rPr lang="en-US" sz="2800" i="1">
                        <a:latin typeface="Cambria Math" panose="02040503050406030204" pitchFamily="18" charset="0"/>
                      </a:rPr>
                      <m:t>𝑒</m:t>
                    </m:r>
                    <m:r>
                      <m:rPr>
                        <m:sty m:val="p"/>
                      </m:rPr>
                      <a:rPr lang="en-US" sz="2800" baseline="-25000">
                        <a:latin typeface="Cambria Math" panose="02040503050406030204" pitchFamily="18" charset="0"/>
                      </a:rPr>
                      <m:t>i</m:t>
                    </m:r>
                  </m:oMath>
                </a14:m>
                <a:r>
                  <a:rPr lang="en-US" sz="2800" i="1" dirty="0">
                    <a:latin typeface="Helvetica" pitchFamily="2" charset="0"/>
                  </a:rPr>
                  <a:t>, </a:t>
                </a:r>
                <a14:m>
                  <m:oMath xmlns:m="http://schemas.openxmlformats.org/officeDocument/2006/math">
                    <m:r>
                      <a:rPr lang="en-US" sz="2800" i="1">
                        <a:latin typeface="Cambria Math" panose="02040503050406030204" pitchFamily="18" charset="0"/>
                      </a:rPr>
                      <m:t>𝑒</m:t>
                    </m:r>
                    <m:r>
                      <m:rPr>
                        <m:sty m:val="p"/>
                      </m:rPr>
                      <a:rPr lang="en-US" sz="2800" baseline="-25000">
                        <a:latin typeface="Cambria Math" panose="02040503050406030204" pitchFamily="18" charset="0"/>
                      </a:rPr>
                      <m:t>j</m:t>
                    </m:r>
                  </m:oMath>
                </a14:m>
                <a:r>
                  <a:rPr lang="en-US" sz="2800" dirty="0">
                    <a:latin typeface="Helvetica" pitchFamily="2" charset="0"/>
                  </a:rPr>
                  <a:t>) = </a:t>
                </a:r>
                <a14:m>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b="0" i="1" smtClean="0">
                                <a:latin typeface="Cambria Math" panose="02040503050406030204" pitchFamily="18" charset="0"/>
                              </a:rPr>
                              <m:t>1 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if</m:t>
                            </m:r>
                            <m:r>
                              <a:rPr lang="en-US" sz="2800" b="0" i="0" smtClean="0">
                                <a:latin typeface="Cambria Math" panose="02040503050406030204" pitchFamily="18" charset="0"/>
                              </a:rPr>
                              <m:t> </m:t>
                            </m:r>
                            <m:r>
                              <a:rPr lang="en-US" sz="2800" b="0" i="1" smtClean="0">
                                <a:latin typeface="Cambria Math" panose="02040503050406030204" pitchFamily="18" charset="0"/>
                              </a:rPr>
                              <m:t>𝑒</m:t>
                            </m:r>
                            <m:r>
                              <m:rPr>
                                <m:sty m:val="p"/>
                              </m:rPr>
                              <a:rPr lang="en-US" sz="2800" b="0" i="0" baseline="-25000" smtClean="0">
                                <a:latin typeface="Cambria Math" panose="02040503050406030204" pitchFamily="18" charset="0"/>
                              </a:rPr>
                              <m:t>i</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before</m:t>
                            </m:r>
                            <m:r>
                              <a:rPr lang="en-US" sz="2800" b="0" i="0" smtClean="0">
                                <a:latin typeface="Cambria Math" panose="02040503050406030204" pitchFamily="18" charset="0"/>
                              </a:rPr>
                              <m:t> </m:t>
                            </m:r>
                            <m:r>
                              <a:rPr lang="en-US" sz="2800" b="0" i="1" smtClean="0">
                                <a:latin typeface="Cambria Math" panose="02040503050406030204" pitchFamily="18" charset="0"/>
                              </a:rPr>
                              <m:t>𝑒</m:t>
                            </m:r>
                            <m:r>
                              <m:rPr>
                                <m:sty m:val="p"/>
                              </m:rPr>
                              <a:rPr lang="en-US" sz="2800" b="0" i="0" baseline="-25000" smtClean="0">
                                <a:latin typeface="Cambria Math" panose="02040503050406030204" pitchFamily="18" charset="0"/>
                              </a:rPr>
                              <m:t>j</m:t>
                            </m:r>
                            <m:r>
                              <a:rPr lang="en-US" sz="2800" b="0" i="0" smtClean="0">
                                <a:latin typeface="Cambria Math" panose="02040503050406030204" pitchFamily="18" charset="0"/>
                              </a:rPr>
                              <m:t> </m:t>
                            </m:r>
                          </m:e>
                          <m:e>
                            <m:r>
                              <a:rPr lang="en-US" sz="2800" b="0" i="1" smtClean="0">
                                <a:latin typeface="Cambria Math" panose="02040503050406030204" pitchFamily="18" charset="0"/>
                              </a:rPr>
                              <m:t>0 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else</m:t>
                            </m:r>
                            <m:r>
                              <a:rPr lang="en-US" sz="2800" b="0" i="0" smtClean="0">
                                <a:latin typeface="Cambria Math" panose="02040503050406030204" pitchFamily="18" charset="0"/>
                              </a:rPr>
                              <m:t> </m:t>
                            </m:r>
                            <m:r>
                              <a:rPr lang="en-US" sz="2800" b="0" i="1" smtClean="0">
                                <a:latin typeface="Cambria Math" panose="02040503050406030204" pitchFamily="18" charset="0"/>
                              </a:rPr>
                              <m:t>                </m:t>
                            </m:r>
                          </m:e>
                        </m:eqArr>
                      </m:e>
                    </m:d>
                  </m:oMath>
                </a14:m>
                <a:endParaRPr lang="en-US" sz="2800" dirty="0">
                  <a:latin typeface="Helvetica" pitchFamily="2" charset="0"/>
                </a:endParaRP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353801" cy="4069704"/>
              </a:xfrm>
              <a:prstGeom prst="rect">
                <a:avLst/>
              </a:prstGeom>
              <a:blipFill>
                <a:blip r:embed="rId4"/>
                <a:stretch>
                  <a:fillRect l="-782" t="-1246" b="-75701"/>
                </a:stretch>
              </a:blipFill>
            </p:spPr>
            <p:txBody>
              <a:bodyPr/>
              <a:lstStyle/>
              <a:p>
                <a:r>
                  <a:rPr lang="en-US">
                    <a:noFill/>
                  </a:rPr>
                  <a:t> </a:t>
                </a:r>
              </a:p>
            </p:txBody>
          </p:sp>
        </mc:Fallback>
      </mc:AlternateContent>
    </p:spTree>
    <p:extLst>
      <p:ext uri="{BB962C8B-B14F-4D97-AF65-F5344CB8AC3E}">
        <p14:creationId xmlns:p14="http://schemas.microsoft.com/office/powerpoint/2010/main" val="18786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39</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big picture</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653642" cy="5647828"/>
              </a:xfrm>
              <a:prstGeom prst="rect">
                <a:avLst/>
              </a:prstGeom>
              <a:noFill/>
            </p:spPr>
            <p:txBody>
              <a:bodyPr wrap="square" rtlCol="0">
                <a:spAutoFit/>
              </a:bodyPr>
              <a:lstStyle/>
              <a:p>
                <a:r>
                  <a:rPr lang="en-US" sz="2400" dirty="0">
                    <a:latin typeface="Helvetica" pitchFamily="2" charset="0"/>
                  </a:rPr>
                  <a:t>this could yield a </a:t>
                </a:r>
                <a:r>
                  <a:rPr lang="en-US" sz="2400" i="1" dirty="0">
                    <a:latin typeface="Helvetica" pitchFamily="2" charset="0"/>
                  </a:rPr>
                  <a:t>sorted</a:t>
                </a:r>
                <a:r>
                  <a:rPr lang="en-US" sz="2400" dirty="0">
                    <a:latin typeface="Helvetica" pitchFamily="2" charset="0"/>
                  </a:rPr>
                  <a:t> document </a:t>
                </a:r>
                <a14:m>
                  <m:oMath xmlns:m="http://schemas.openxmlformats.org/officeDocument/2006/math">
                    <m:r>
                      <a:rPr lang="en-US" sz="2400" i="1" dirty="0" smtClean="0">
                        <a:latin typeface="Cambria Math" panose="02040503050406030204" pitchFamily="18" charset="0"/>
                      </a:rPr>
                      <m:t>𝑑</m:t>
                    </m:r>
                    <m:r>
                      <m:rPr>
                        <m:sty m:val="p"/>
                      </m:rPr>
                      <a:rPr lang="en-US" sz="2400" i="0" baseline="-25000" dirty="0" err="1" smtClean="0">
                        <a:latin typeface="Cambria Math" panose="02040503050406030204" pitchFamily="18" charset="0"/>
                      </a:rPr>
                      <m:t>sorted</m:t>
                    </m:r>
                  </m:oMath>
                </a14:m>
                <a:r>
                  <a:rPr lang="en-US" sz="2400" dirty="0">
                    <a:latin typeface="Helvetica" pitchFamily="2" charset="0"/>
                  </a:rPr>
                  <a:t>:</a:t>
                </a:r>
              </a:p>
              <a:p>
                <a:endParaRPr lang="en-US" sz="2400" dirty="0">
                  <a:latin typeface="Helvetica" pitchFamily="2" charset="0"/>
                </a:endParaRPr>
              </a:p>
              <a:p>
                <a:pPr algn="ctr"/>
                <a14:m>
                  <m:oMath xmlns:m="http://schemas.openxmlformats.org/officeDocument/2006/math">
                    <m:r>
                      <a:rPr lang="en-US" sz="2400" i="1" dirty="0">
                        <a:latin typeface="Cambria Math" panose="02040503050406030204" pitchFamily="18" charset="0"/>
                      </a:rPr>
                      <m:t>𝑑</m:t>
                    </m:r>
                    <m:r>
                      <m:rPr>
                        <m:sty m:val="p"/>
                      </m:rPr>
                      <a:rPr lang="en-US" sz="2400" baseline="-25000" dirty="0" err="1">
                        <a:latin typeface="Cambria Math" panose="02040503050406030204" pitchFamily="18" charset="0"/>
                      </a:rPr>
                      <m:t>sorted</m:t>
                    </m:r>
                  </m:oMath>
                </a14:m>
                <a:r>
                  <a:rPr lang="en-US" sz="2400" dirty="0">
                    <a:latin typeface="Helvetica" pitchFamily="2" charset="0"/>
                  </a:rPr>
                  <a:t>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oMath>
                </a14:m>
                <a:r>
                  <a:rPr lang="en-US" sz="2400" i="1" dirty="0">
                    <a:latin typeface="Helvetica" pitchFamily="2" charset="0"/>
                  </a:rPr>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rPr>
                          <m:t>𝑒</m:t>
                        </m:r>
                      </m:e>
                      <m:sub>
                        <m:r>
                          <a:rPr lang="en-US" sz="2400" i="1">
                            <a:latin typeface="Cambria Math" panose="02040503050406030204" pitchFamily="18" charset="0"/>
                          </a:rPr>
                          <m:t>(</m:t>
                        </m:r>
                        <m:r>
                          <a:rPr lang="en-US" sz="2400" b="0" i="1" smtClean="0">
                            <a:latin typeface="Cambria Math" panose="02040503050406030204" pitchFamily="18" charset="0"/>
                          </a:rPr>
                          <m:t>2</m:t>
                        </m:r>
                        <m:r>
                          <a:rPr lang="en-US" sz="2400" i="1">
                            <a:latin typeface="Cambria Math" panose="02040503050406030204" pitchFamily="18" charset="0"/>
                          </a:rPr>
                          <m:t>)</m:t>
                        </m:r>
                      </m:sub>
                    </m:sSub>
                  </m:oMath>
                </a14:m>
                <a:r>
                  <a:rPr lang="en-US" sz="2400" i="1" dirty="0">
                    <a:latin typeface="Helvetica" pitchFamily="2" charset="0"/>
                  </a:rPr>
                  <a:t>, </a:t>
                </a:r>
                <a14:m>
                  <m:oMath xmlns:m="http://schemas.openxmlformats.org/officeDocument/2006/math">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m:t>
                        </m:r>
                        <m:r>
                          <a:rPr lang="en-US" sz="2400" b="0" i="1" smtClean="0">
                            <a:latin typeface="Cambria Math" panose="02040503050406030204" pitchFamily="18" charset="0"/>
                          </a:rPr>
                          <m:t>3</m:t>
                        </m:r>
                        <m:r>
                          <a:rPr lang="en-US" sz="2400" i="1">
                            <a:latin typeface="Cambria Math" panose="02040503050406030204" pitchFamily="18" charset="0"/>
                          </a:rPr>
                          <m:t>)</m:t>
                        </m:r>
                      </m:sub>
                    </m:sSub>
                  </m:oMath>
                </a14:m>
                <a:r>
                  <a:rPr lang="en-US" sz="2400" i="1" dirty="0">
                    <a:latin typeface="Helvetica" pitchFamily="2" charset="0"/>
                  </a:rPr>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m:t>
                        </m:r>
                        <m:r>
                          <a:rPr lang="en-US" sz="2400" b="0" i="1" smtClean="0">
                            <a:latin typeface="Cambria Math" panose="02040503050406030204" pitchFamily="18" charset="0"/>
                          </a:rPr>
                          <m:t>𝑛</m:t>
                        </m:r>
                        <m:r>
                          <a:rPr lang="en-US" sz="2400" i="1">
                            <a:latin typeface="Cambria Math" panose="02040503050406030204" pitchFamily="18" charset="0"/>
                          </a:rPr>
                          <m:t>)</m:t>
                        </m:r>
                      </m:sub>
                    </m:sSub>
                  </m:oMath>
                </a14:m>
                <a:r>
                  <a:rPr lang="en-US" sz="2400" dirty="0">
                    <a:latin typeface="Helvetica" pitchFamily="2" charset="0"/>
                  </a:rPr>
                  <a:t>}</a:t>
                </a:r>
              </a:p>
              <a:p>
                <a:pPr algn="ctr"/>
                <a:endParaRPr lang="en-US" sz="2400" dirty="0">
                  <a:latin typeface="Helvetica" pitchFamily="2" charset="0"/>
                </a:endParaRPr>
              </a:p>
              <a:p>
                <a:r>
                  <a:rPr lang="en-US" sz="2400" dirty="0">
                    <a:latin typeface="Helvetica" pitchFamily="2" charset="0"/>
                  </a:rPr>
                  <a:t>that can be grouped into </a:t>
                </a:r>
                <a:r>
                  <a:rPr lang="en-US" sz="2400" b="1" dirty="0">
                    <a:latin typeface="Helvetica" pitchFamily="2" charset="0"/>
                  </a:rPr>
                  <a:t>discrete chains</a:t>
                </a:r>
                <a:r>
                  <a:rPr lang="en-US" sz="2400" b="1" i="1" dirty="0">
                    <a:latin typeface="Helvetica" pitchFamily="2" charset="0"/>
                  </a:rPr>
                  <a:t> </a:t>
                </a:r>
                <a14:m>
                  <m:oMath xmlns:m="http://schemas.openxmlformats.org/officeDocument/2006/math">
                    <m:r>
                      <a:rPr lang="en-US" sz="2400" i="1" dirty="0" smtClean="0">
                        <a:latin typeface="Cambria Math" panose="02040503050406030204" pitchFamily="18" charset="0"/>
                      </a:rPr>
                      <m:t>𝑐</m:t>
                    </m:r>
                  </m:oMath>
                </a14:m>
                <a:r>
                  <a:rPr lang="en-US" sz="2400" dirty="0">
                    <a:latin typeface="Helvetica" pitchFamily="2" charset="0"/>
                  </a:rPr>
                  <a:t>:</a:t>
                </a:r>
              </a:p>
              <a:p>
                <a:pPr algn="ctr"/>
                <a:endParaRPr lang="en-US" sz="2400" dirty="0">
                  <a:latin typeface="Helvetica" pitchFamily="2" charset="0"/>
                </a:endParaRPr>
              </a:p>
              <a:p>
                <a:pPr algn="ctr"/>
                <a14:m>
                  <m:oMath xmlns:m="http://schemas.openxmlformats.org/officeDocument/2006/math">
                    <m:r>
                      <a:rPr lang="en-US" sz="2800" i="1" dirty="0" smtClean="0">
                        <a:latin typeface="Cambria Math" panose="02040503050406030204" pitchFamily="18" charset="0"/>
                      </a:rPr>
                      <m:t>𝑐</m:t>
                    </m:r>
                  </m:oMath>
                </a14:m>
                <a:r>
                  <a:rPr lang="en-US" sz="2800" dirty="0">
                    <a:latin typeface="Helvetica" pitchFamily="2" charset="0"/>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m:t>
                        </m:r>
                        <m:r>
                          <a:rPr lang="en-US" sz="2800" b="0" i="1" smtClean="0">
                            <a:latin typeface="Cambria Math" panose="02040503050406030204" pitchFamily="18" charset="0"/>
                          </a:rPr>
                          <m:t>𝑖</m:t>
                        </m:r>
                        <m:r>
                          <a:rPr lang="en-US" sz="2800" i="1">
                            <a:latin typeface="Cambria Math" panose="02040503050406030204" pitchFamily="18" charset="0"/>
                          </a:rPr>
                          <m:t>)</m:t>
                        </m:r>
                      </m:sub>
                    </m:sSub>
                  </m:oMath>
                </a14:m>
                <a:r>
                  <a:rPr lang="en-US" sz="2800" i="1" dirty="0">
                    <a:latin typeface="Helvetica" pitchFamily="2" charset="0"/>
                  </a:rPr>
                  <a:t>,</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𝑒</m:t>
                        </m:r>
                      </m:e>
                      <m:sub>
                        <m:r>
                          <a:rPr lang="en-US" sz="2800" i="1">
                            <a:latin typeface="Cambria Math" panose="02040503050406030204" pitchFamily="18" charset="0"/>
                          </a:rPr>
                          <m:t>(</m:t>
                        </m:r>
                        <m:r>
                          <a:rPr lang="en-US" sz="2800" b="0" i="1" smtClean="0">
                            <a:latin typeface="Cambria Math" panose="02040503050406030204" pitchFamily="18" charset="0"/>
                          </a:rPr>
                          <m:t>𝑗</m:t>
                        </m:r>
                        <m:r>
                          <a:rPr lang="en-US" sz="2800" i="1">
                            <a:latin typeface="Cambria Math" panose="02040503050406030204" pitchFamily="18" charset="0"/>
                          </a:rPr>
                          <m:t>)</m:t>
                        </m:r>
                      </m:sub>
                    </m:sSub>
                  </m:oMath>
                </a14:m>
                <a:r>
                  <a:rPr lang="en-US" sz="2800" dirty="0">
                    <a:latin typeface="Helvetica" pitchFamily="2" charset="0"/>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𝑒</m:t>
                        </m:r>
                      </m:e>
                      <m:sub>
                        <m:r>
                          <a:rPr lang="en-US" sz="2800" i="1">
                            <a:latin typeface="Cambria Math" panose="02040503050406030204" pitchFamily="18" charset="0"/>
                          </a:rPr>
                          <m:t>(</m:t>
                        </m:r>
                        <m:r>
                          <a:rPr lang="en-US" sz="2800" b="0" i="1" smtClean="0">
                            <a:latin typeface="Cambria Math" panose="02040503050406030204" pitchFamily="18" charset="0"/>
                          </a:rPr>
                          <m:t>𝑘</m:t>
                        </m:r>
                        <m:r>
                          <a:rPr lang="en-US" sz="2800" i="1">
                            <a:latin typeface="Cambria Math" panose="02040503050406030204" pitchFamily="18" charset="0"/>
                          </a:rPr>
                          <m:t>)</m:t>
                        </m:r>
                      </m:sub>
                    </m:sSub>
                    <m:r>
                      <a:rPr lang="en-US" sz="2800" i="1">
                        <a:latin typeface="Cambria Math" panose="02040503050406030204" pitchFamily="18" charset="0"/>
                      </a:rPr>
                      <m:t> </m:t>
                    </m:r>
                  </m:oMath>
                </a14:m>
                <a:r>
                  <a:rPr lang="en-US" sz="2800" dirty="0">
                    <a:latin typeface="Helvetica" pitchFamily="2" charset="0"/>
                  </a:rPr>
                  <a:t>…}</a:t>
                </a:r>
                <a:r>
                  <a:rPr lang="en-US" sz="2400" dirty="0">
                    <a:latin typeface="Helvetica" pitchFamily="2" charset="0"/>
                  </a:rPr>
                  <a:t> for </a:t>
                </a:r>
                <a14:m>
                  <m:oMath xmlns:m="http://schemas.openxmlformats.org/officeDocument/2006/math">
                    <m:r>
                      <a:rPr lang="en-US" sz="2800" i="1">
                        <a:latin typeface="Cambria Math" panose="02040503050406030204" pitchFamily="18" charset="0"/>
                      </a:rPr>
                      <m:t>𝑖</m:t>
                    </m:r>
                    <m:r>
                      <a:rPr lang="en-US" sz="2800" i="1">
                        <a:latin typeface="Cambria Math" panose="02040503050406030204" pitchFamily="18" charset="0"/>
                      </a:rPr>
                      <m:t>&lt;</m:t>
                    </m:r>
                    <m:r>
                      <a:rPr lang="en-US" sz="2800" i="1">
                        <a:latin typeface="Cambria Math" panose="02040503050406030204" pitchFamily="18" charset="0"/>
                      </a:rPr>
                      <m:t>𝑗</m:t>
                    </m:r>
                    <m:r>
                      <a:rPr lang="en-US" sz="2800" i="1">
                        <a:latin typeface="Cambria Math" panose="02040503050406030204" pitchFamily="18" charset="0"/>
                      </a:rPr>
                      <m:t>&lt;</m:t>
                    </m:r>
                    <m:r>
                      <a:rPr lang="en-US" sz="2800" i="1">
                        <a:latin typeface="Cambria Math" panose="02040503050406030204" pitchFamily="18" charset="0"/>
                      </a:rPr>
                      <m:t>𝑘</m:t>
                    </m:r>
                    <m:r>
                      <a:rPr lang="en-US" sz="2800" i="1">
                        <a:latin typeface="Cambria Math" panose="02040503050406030204" pitchFamily="18" charset="0"/>
                      </a:rPr>
                      <m:t>&lt; </m:t>
                    </m:r>
                  </m:oMath>
                </a14:m>
                <a:r>
                  <a:rPr lang="en-US" sz="2800" dirty="0">
                    <a:latin typeface="Helvetica" pitchFamily="2" charset="0"/>
                  </a:rPr>
                  <a:t>… *</a:t>
                </a:r>
              </a:p>
              <a:p>
                <a:pPr algn="ctr"/>
                <a:endParaRPr lang="en-US" sz="2800" dirty="0">
                  <a:latin typeface="Helvetica" pitchFamily="2" charset="0"/>
                </a:endParaRPr>
              </a:p>
              <a:p>
                <a:pPr algn="ctr"/>
                <a:r>
                  <a:rPr lang="en-US" sz="2800" dirty="0"/>
                  <a:t>yielding </a:t>
                </a:r>
                <a14:m>
                  <m:oMath xmlns:m="http://schemas.openxmlformats.org/officeDocument/2006/math">
                    <m:r>
                      <a:rPr lang="en-US" sz="2800" i="1" dirty="0">
                        <a:latin typeface="Cambria Math" panose="02040503050406030204" pitchFamily="18" charset="0"/>
                      </a:rPr>
                      <m:t>𝑑</m:t>
                    </m:r>
                    <m:r>
                      <m:rPr>
                        <m:sty m:val="p"/>
                      </m:rPr>
                      <a:rPr lang="en-US" sz="2800" b="0" i="0" baseline="-25000" dirty="0" smtClean="0">
                        <a:latin typeface="Cambria Math" panose="02040503050406030204" pitchFamily="18" charset="0"/>
                      </a:rPr>
                      <m:t>ec</m:t>
                    </m:r>
                  </m:oMath>
                </a14:m>
                <a:r>
                  <a:rPr lang="en-US" sz="2800" dirty="0">
                    <a:latin typeface="Helvetica" pitchFamily="2" charset="0"/>
                  </a:rPr>
                  <a:t> =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𝑐</m:t>
                        </m:r>
                      </m:e>
                      <m:sub>
                        <m:r>
                          <a:rPr lang="en-US" sz="2800" i="1">
                            <a:latin typeface="Cambria Math" panose="02040503050406030204" pitchFamily="18" charset="0"/>
                          </a:rPr>
                          <m:t>1</m:t>
                        </m:r>
                      </m:sub>
                    </m:sSub>
                  </m:oMath>
                </a14:m>
                <a:r>
                  <a:rPr lang="en-US" sz="2800" i="1" dirty="0">
                    <a:latin typeface="Helvetica" pitchFamily="2" charset="0"/>
                  </a:rPr>
                  <a:t>,</a:t>
                </a:r>
                <a14:m>
                  <m:oMath xmlns:m="http://schemas.openxmlformats.org/officeDocument/2006/math">
                    <m:r>
                      <a:rPr lang="en-US" sz="2800" b="0" i="1" smtClean="0">
                        <a:latin typeface="Cambria Math" panose="02040503050406030204" pitchFamily="18" charset="0"/>
                      </a:rPr>
                      <m:t> </m:t>
                    </m:r>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𝑐</m:t>
                        </m:r>
                      </m:e>
                      <m:sub>
                        <m:r>
                          <a:rPr lang="en-US" sz="2800" i="1">
                            <a:latin typeface="Cambria Math" panose="02040503050406030204" pitchFamily="18" charset="0"/>
                          </a:rPr>
                          <m:t>2</m:t>
                        </m:r>
                      </m:sub>
                    </m:sSub>
                  </m:oMath>
                </a14:m>
                <a:r>
                  <a:rPr lang="en-US" sz="2800" i="1" dirty="0">
                    <a:latin typeface="Helvetica" pitchFamily="2" charset="0"/>
                  </a:rPr>
                  <a:t>,</a:t>
                </a:r>
                <a14:m>
                  <m:oMath xmlns:m="http://schemas.openxmlformats.org/officeDocument/2006/math">
                    <m:r>
                      <a:rPr lang="en-US" sz="2800" b="0" i="1" smtClean="0">
                        <a:latin typeface="Cambria Math" panose="02040503050406030204" pitchFamily="18" charset="0"/>
                      </a:rPr>
                      <m:t> </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𝑐</m:t>
                        </m:r>
                      </m:e>
                      <m:sub>
                        <m:r>
                          <a:rPr lang="en-US" sz="2800" i="1">
                            <a:latin typeface="Cambria Math" panose="02040503050406030204" pitchFamily="18" charset="0"/>
                          </a:rPr>
                          <m:t>3</m:t>
                        </m:r>
                      </m:sub>
                    </m:sSub>
                  </m:oMath>
                </a14:m>
                <a:r>
                  <a:rPr lang="en-US" sz="2800" i="1" dirty="0">
                    <a:latin typeface="Helvetica" pitchFamily="2" charset="0"/>
                  </a:rPr>
                  <a:t>, …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𝑚</m:t>
                        </m:r>
                      </m:sub>
                    </m:sSub>
                  </m:oMath>
                </a14:m>
                <a:r>
                  <a:rPr lang="en-US" sz="2800" dirty="0">
                    <a:latin typeface="Helvetica" pitchFamily="2" charset="0"/>
                  </a:rPr>
                  <a:t>}</a:t>
                </a:r>
              </a:p>
              <a:p>
                <a:pPr algn="ctr"/>
                <a:br>
                  <a:rPr lang="en-US" sz="2800" dirty="0">
                    <a:latin typeface="Helvetica" pitchFamily="2" charset="0"/>
                  </a:rPr>
                </a:br>
                <a:endParaRPr lang="en-US" sz="2800" dirty="0">
                  <a:latin typeface="Helvetica" pitchFamily="2" charset="0"/>
                </a:endParaRPr>
              </a:p>
              <a:p>
                <a:pPr algn="r"/>
                <a:r>
                  <a:rPr lang="en-US" sz="2000" dirty="0"/>
                  <a:t> * this implies </a:t>
                </a:r>
                <a14:m>
                  <m:oMath xmlns:m="http://schemas.openxmlformats.org/officeDocument/2006/math">
                    <m:r>
                      <a:rPr lang="en-US" sz="2400" i="1" dirty="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i</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j</m:t>
                    </m:r>
                  </m:oMath>
                </a14:m>
                <a:r>
                  <a:rPr lang="en-US" sz="2400" dirty="0">
                    <a:latin typeface="Helvetica" pitchFamily="2" charset="0"/>
                  </a:rPr>
                  <a:t>) = </a:t>
                </a:r>
                <a14:m>
                  <m:oMath xmlns:m="http://schemas.openxmlformats.org/officeDocument/2006/math">
                    <m:r>
                      <a:rPr lang="en-US" sz="2400" i="1" dirty="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0" i="0" baseline="-25000" smtClean="0">
                        <a:latin typeface="Cambria Math" panose="02040503050406030204" pitchFamily="18" charset="0"/>
                      </a:rPr>
                      <m:t>j</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0" i="0" baseline="-25000" smtClean="0">
                        <a:latin typeface="Cambria Math" panose="02040503050406030204" pitchFamily="18" charset="0"/>
                      </a:rPr>
                      <m:t>k</m:t>
                    </m:r>
                  </m:oMath>
                </a14:m>
                <a:r>
                  <a:rPr lang="en-US" sz="2400" dirty="0">
                    <a:latin typeface="Helvetica" pitchFamily="2" charset="0"/>
                  </a:rPr>
                  <a:t>) = … = 1</a:t>
                </a:r>
              </a:p>
              <a:p>
                <a:endParaRPr lang="en-US" sz="2400" dirty="0">
                  <a:latin typeface="Helvetica" pitchFamily="2" charset="0"/>
                </a:endParaRPr>
              </a:p>
              <a:p>
                <a:pPr algn="ctr"/>
                <a:endParaRPr lang="en-US" sz="2400" dirty="0">
                  <a:latin typeface="Helvetica" pitchFamily="2" charset="0"/>
                </a:endParaRP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653642" cy="5647828"/>
              </a:xfrm>
              <a:prstGeom prst="rect">
                <a:avLst/>
              </a:prstGeom>
              <a:blipFill>
                <a:blip r:embed="rId3"/>
                <a:stretch>
                  <a:fillRect l="-763" t="-899" r="-763"/>
                </a:stretch>
              </a:blipFill>
            </p:spPr>
            <p:txBody>
              <a:bodyPr/>
              <a:lstStyle/>
              <a:p>
                <a:r>
                  <a:rPr lang="en-US">
                    <a:noFill/>
                  </a:rPr>
                  <a:t> </a:t>
                </a:r>
              </a:p>
            </p:txBody>
          </p:sp>
        </mc:Fallback>
      </mc:AlternateContent>
    </p:spTree>
    <p:extLst>
      <p:ext uri="{BB962C8B-B14F-4D97-AF65-F5344CB8AC3E}">
        <p14:creationId xmlns:p14="http://schemas.microsoft.com/office/powerpoint/2010/main" val="16007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E1435C-FFFA-324F-A3CB-C36221BF4551}"/>
              </a:ext>
            </a:extLst>
          </p:cNvPr>
          <p:cNvSpPr txBox="1"/>
          <p:nvPr/>
        </p:nvSpPr>
        <p:spPr>
          <a:xfrm>
            <a:off x="99646" y="2967335"/>
            <a:ext cx="11992707" cy="923330"/>
          </a:xfrm>
          <a:prstGeom prst="rect">
            <a:avLst/>
          </a:prstGeom>
          <a:noFill/>
          <a:ln>
            <a:noFill/>
          </a:ln>
        </p:spPr>
        <p:txBody>
          <a:bodyPr wrap="square" rtlCol="0">
            <a:spAutoFit/>
          </a:bodyPr>
          <a:lstStyle/>
          <a:p>
            <a:pPr algn="ctr"/>
            <a:r>
              <a:rPr lang="en-US" sz="5400" dirty="0" err="1">
                <a:solidFill>
                  <a:schemeClr val="bg2">
                    <a:lumMod val="25000"/>
                  </a:schemeClr>
                </a:solidFill>
                <a:latin typeface="Garamond" panose="02020404030301010803" pitchFamily="18" charset="0"/>
              </a:rPr>
              <a:t>tl;dr</a:t>
            </a:r>
            <a:endParaRPr lang="en-US" sz="3200" dirty="0">
              <a:solidFill>
                <a:schemeClr val="bg2">
                  <a:lumMod val="50000"/>
                </a:schemeClr>
              </a:solidFill>
              <a:latin typeface="Helvetica" pitchFamily="2" charset="0"/>
            </a:endParaRPr>
          </a:p>
        </p:txBody>
      </p:sp>
    </p:spTree>
    <p:extLst>
      <p:ext uri="{BB962C8B-B14F-4D97-AF65-F5344CB8AC3E}">
        <p14:creationId xmlns:p14="http://schemas.microsoft.com/office/powerpoint/2010/main" val="3720709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40</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err="1">
                <a:solidFill>
                  <a:schemeClr val="tx1">
                    <a:lumMod val="65000"/>
                    <a:lumOff val="35000"/>
                  </a:schemeClr>
                </a:solidFill>
                <a:latin typeface="Garamond" panose="02020404030301010803" pitchFamily="18" charset="0"/>
              </a:rPr>
              <a:t>houston</a:t>
            </a:r>
            <a:r>
              <a:rPr lang="en-US" sz="2800" dirty="0">
                <a:solidFill>
                  <a:schemeClr val="tx1">
                    <a:lumMod val="65000"/>
                    <a:lumOff val="35000"/>
                  </a:schemeClr>
                </a:solidFill>
                <a:latin typeface="Garamond" panose="02020404030301010803" pitchFamily="18" charset="0"/>
              </a:rPr>
              <a:t>, we have a </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154984"/>
              </a:xfrm>
              <a:prstGeom prst="rect">
                <a:avLst/>
              </a:prstGeom>
              <a:noFill/>
            </p:spPr>
            <p:txBody>
              <a:bodyPr wrap="square" rtlCol="0">
                <a:spAutoFit/>
              </a:bodyPr>
              <a:lstStyle/>
              <a:p>
                <a:r>
                  <a:rPr lang="en-US" sz="2400" dirty="0">
                    <a:latin typeface="Helvetica" pitchFamily="2" charset="0"/>
                  </a:rPr>
                  <a:t>note that </a:t>
                </a:r>
                <a14:m>
                  <m:oMath xmlns:m="http://schemas.openxmlformats.org/officeDocument/2006/math">
                    <m:r>
                      <a:rPr lang="en-US" sz="2400" i="1" dirty="0">
                        <a:latin typeface="Cambria Math" panose="02040503050406030204" pitchFamily="18" charset="0"/>
                      </a:rPr>
                      <m:t>𝑑</m:t>
                    </m:r>
                    <m:r>
                      <m:rPr>
                        <m:sty m:val="p"/>
                      </m:rPr>
                      <a:rPr lang="en-US" sz="2400" baseline="-25000" dirty="0">
                        <a:latin typeface="Cambria Math" panose="02040503050406030204" pitchFamily="18" charset="0"/>
                      </a:rPr>
                      <m:t>ec</m:t>
                    </m:r>
                  </m:oMath>
                </a14:m>
                <a:r>
                  <a:rPr lang="en-US" sz="2400" dirty="0">
                    <a:latin typeface="Helvetica" pitchFamily="2" charset="0"/>
                  </a:rPr>
                  <a:t> seems remarkably similar to </a:t>
                </a:r>
                <a:r>
                  <a:rPr lang="en-US" sz="2400" i="1" dirty="0">
                    <a:latin typeface="Helvetica" pitchFamily="2" charset="0"/>
                  </a:rPr>
                  <a:t>scenes</a:t>
                </a:r>
                <a:r>
                  <a:rPr lang="en-US" sz="2400" dirty="0">
                    <a:latin typeface="Helvetica" pitchFamily="2" charset="0"/>
                  </a:rPr>
                  <a:t> in scripts</a:t>
                </a:r>
              </a:p>
              <a:p>
                <a:endParaRPr lang="en-US" sz="2400" dirty="0">
                  <a:latin typeface="Helvetica" pitchFamily="2" charset="0"/>
                </a:endParaRPr>
              </a:p>
              <a:p>
                <a:r>
                  <a:rPr lang="en-US" sz="2400" dirty="0">
                    <a:latin typeface="Helvetica" pitchFamily="2" charset="0"/>
                  </a:rPr>
                  <a:t>unlike scripts, </a:t>
                </a:r>
                <a14:m>
                  <m:oMath xmlns:m="http://schemas.openxmlformats.org/officeDocument/2006/math">
                    <m:r>
                      <a:rPr lang="en-US" sz="2400" i="1" dirty="0">
                        <a:latin typeface="Cambria Math" panose="02040503050406030204" pitchFamily="18" charset="0"/>
                      </a:rPr>
                      <m:t>𝑑</m:t>
                    </m:r>
                    <m:r>
                      <m:rPr>
                        <m:sty m:val="p"/>
                      </m:rPr>
                      <a:rPr lang="en-US" sz="2400" baseline="-25000" dirty="0">
                        <a:latin typeface="Cambria Math" panose="02040503050406030204" pitchFamily="18" charset="0"/>
                      </a:rPr>
                      <m:t>ec</m:t>
                    </m:r>
                    <m:r>
                      <a:rPr lang="en-US" sz="2400" i="1" baseline="-25000" dirty="0">
                        <a:latin typeface="Cambria Math" panose="02040503050406030204" pitchFamily="18" charset="0"/>
                      </a:rPr>
                      <m:t> </m:t>
                    </m:r>
                  </m:oMath>
                </a14:m>
                <a:r>
                  <a:rPr lang="en-US" sz="2400" dirty="0">
                    <a:latin typeface="Helvetica" pitchFamily="2" charset="0"/>
                  </a:rPr>
                  <a:t> can be </a:t>
                </a:r>
                <a:r>
                  <a:rPr lang="en-US" sz="2400" i="1" dirty="0">
                    <a:latin typeface="Helvetica" pitchFamily="2" charset="0"/>
                  </a:rPr>
                  <a:t>automatically </a:t>
                </a:r>
                <a:r>
                  <a:rPr lang="en-US" sz="2400" dirty="0">
                    <a:latin typeface="Helvetica" pitchFamily="2" charset="0"/>
                  </a:rPr>
                  <a:t>created in an </a:t>
                </a:r>
                <a:r>
                  <a:rPr lang="en-US" sz="2400" i="1" dirty="0">
                    <a:latin typeface="Helvetica" pitchFamily="2" charset="0"/>
                  </a:rPr>
                  <a:t>unsupervised</a:t>
                </a:r>
                <a:r>
                  <a:rPr lang="en-US" sz="2400" dirty="0">
                    <a:latin typeface="Helvetica" pitchFamily="2" charset="0"/>
                  </a:rPr>
                  <a:t> fashion (presuming parsers exist)</a:t>
                </a:r>
                <a:br>
                  <a:rPr lang="en-US" sz="2400" dirty="0">
                    <a:latin typeface="Helvetica" pitchFamily="2" charset="0"/>
                  </a:rPr>
                </a:br>
                <a:endParaRPr lang="en-US" sz="2400" dirty="0">
                  <a:latin typeface="Helvetica" pitchFamily="2" charset="0"/>
                </a:endParaRPr>
              </a:p>
              <a:p>
                <a:r>
                  <a:rPr lang="en-US" sz="2400" dirty="0">
                    <a:latin typeface="Helvetica" pitchFamily="2" charset="0"/>
                  </a:rPr>
                  <a:t>this could be quite useful for </a:t>
                </a:r>
                <a:r>
                  <a:rPr lang="en-US" sz="2400" dirty="0" err="1">
                    <a:latin typeface="Helvetica" pitchFamily="2" charset="0"/>
                  </a:rPr>
                  <a:t>nlu</a:t>
                </a:r>
                <a:r>
                  <a:rPr lang="en-US" sz="2400" dirty="0">
                    <a:latin typeface="Helvetica" pitchFamily="2" charset="0"/>
                  </a:rPr>
                  <a:t>!</a:t>
                </a:r>
                <a:br>
                  <a:rPr lang="en-US" sz="2400" dirty="0">
                    <a:latin typeface="Helvetica" pitchFamily="2" charset="0"/>
                  </a:rPr>
                </a:br>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but… there is a problem</a:t>
                </a:r>
                <a:br>
                  <a:rPr lang="en-US" sz="2400" dirty="0">
                    <a:latin typeface="Helvetica" pitchFamily="2" charset="0"/>
                  </a:rPr>
                </a:br>
                <a:endParaRPr lang="en-US" sz="2400" dirty="0">
                  <a:latin typeface="Helvetica" pitchFamily="2" charset="0"/>
                </a:endParaRPr>
              </a:p>
              <a:p>
                <a:r>
                  <a:rPr lang="en-US" sz="2400" b="1" dirty="0">
                    <a:latin typeface="Helvetica" pitchFamily="2" charset="0"/>
                  </a:rPr>
                  <a:t>quadratic scaling </a:t>
                </a:r>
                <a:r>
                  <a:rPr lang="en-US" sz="2400" dirty="0">
                    <a:latin typeface="Helvetica" pitchFamily="2" charset="0"/>
                  </a:rPr>
                  <a:t>of event pairs = </a:t>
                </a:r>
                <a:r>
                  <a:rPr lang="en-US" sz="2400" dirty="0" err="1">
                    <a:latin typeface="Helvetica" pitchFamily="2" charset="0"/>
                  </a:rPr>
                  <a:t>wayyy</a:t>
                </a:r>
                <a:r>
                  <a:rPr lang="en-US" sz="2400" dirty="0">
                    <a:latin typeface="Helvetica" pitchFamily="2" charset="0"/>
                  </a:rPr>
                  <a:t> too much memory and compute</a:t>
                </a: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353801" cy="4154984"/>
              </a:xfrm>
              <a:prstGeom prst="rect">
                <a:avLst/>
              </a:prstGeom>
              <a:blipFill>
                <a:blip r:embed="rId3"/>
                <a:stretch>
                  <a:fillRect l="-782" t="-1220" b="-2439"/>
                </a:stretch>
              </a:blipFill>
            </p:spPr>
            <p:txBody>
              <a:bodyPr/>
              <a:lstStyle/>
              <a:p>
                <a:r>
                  <a:rPr lang="en-US">
                    <a:noFill/>
                  </a:rPr>
                  <a:t> </a:t>
                </a:r>
              </a:p>
            </p:txBody>
          </p:sp>
        </mc:Fallback>
      </mc:AlternateContent>
    </p:spTree>
    <p:extLst>
      <p:ext uri="{BB962C8B-B14F-4D97-AF65-F5344CB8AC3E}">
        <p14:creationId xmlns:p14="http://schemas.microsoft.com/office/powerpoint/2010/main" val="293157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41</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coherence</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524315"/>
          </a:xfrm>
          <a:prstGeom prst="rect">
            <a:avLst/>
          </a:prstGeom>
          <a:noFill/>
        </p:spPr>
        <p:txBody>
          <a:bodyPr wrap="square" rtlCol="0">
            <a:spAutoFit/>
          </a:bodyPr>
          <a:lstStyle/>
          <a:p>
            <a:r>
              <a:rPr lang="en-US" sz="2400" dirty="0">
                <a:latin typeface="Helvetica" pitchFamily="2" charset="0"/>
              </a:rPr>
              <a:t>solution: assume </a:t>
            </a:r>
            <a:r>
              <a:rPr lang="en-US" sz="2400" b="1" dirty="0">
                <a:latin typeface="Helvetica" pitchFamily="2" charset="0"/>
              </a:rPr>
              <a:t>narrative coherence </a:t>
            </a:r>
          </a:p>
          <a:p>
            <a:endParaRPr lang="en-US" sz="2400" b="1" dirty="0">
              <a:latin typeface="Helvetica" pitchFamily="2" charset="0"/>
            </a:endParaRPr>
          </a:p>
          <a:p>
            <a:r>
              <a:rPr lang="en-US" sz="2400" b="1" dirty="0">
                <a:latin typeface="Helvetica" pitchFamily="2" charset="0"/>
              </a:rPr>
              <a:t>any </a:t>
            </a:r>
            <a:r>
              <a:rPr lang="en-US" sz="2400" dirty="0">
                <a:latin typeface="Helvetica" pitchFamily="2" charset="0"/>
              </a:rPr>
              <a:t>narrative </a:t>
            </a:r>
            <a:r>
              <a:rPr lang="en-US" sz="2400" i="1" dirty="0">
                <a:latin typeface="Helvetica" pitchFamily="2" charset="0"/>
              </a:rPr>
              <a:t>has implicit restrictions </a:t>
            </a:r>
            <a:r>
              <a:rPr lang="en-US" sz="2400" dirty="0">
                <a:latin typeface="Helvetica" pitchFamily="2" charset="0"/>
              </a:rPr>
              <a:t>on </a:t>
            </a:r>
          </a:p>
          <a:p>
            <a:pPr marL="800100" lvl="1" indent="-342900">
              <a:buFont typeface="Arial" panose="020B0604020202020204" pitchFamily="34" charset="0"/>
              <a:buChar char="•"/>
            </a:pPr>
            <a:r>
              <a:rPr lang="en-US" sz="2400" dirty="0">
                <a:latin typeface="Helvetica" pitchFamily="2" charset="0"/>
              </a:rPr>
              <a:t>coreference usage</a:t>
            </a:r>
          </a:p>
          <a:p>
            <a:pPr marL="800100" lvl="1" indent="-342900">
              <a:buFont typeface="Arial" panose="020B0604020202020204" pitchFamily="34" charset="0"/>
              <a:buChar char="•"/>
            </a:pPr>
            <a:r>
              <a:rPr lang="en-US" sz="2400" dirty="0">
                <a:latin typeface="Helvetica" pitchFamily="2" charset="0"/>
              </a:rPr>
              <a:t>discourse structure, and </a:t>
            </a:r>
          </a:p>
          <a:p>
            <a:pPr marL="800100" lvl="1" indent="-342900">
              <a:buFont typeface="Arial" panose="020B0604020202020204" pitchFamily="34" charset="0"/>
              <a:buChar char="•"/>
            </a:pPr>
            <a:r>
              <a:rPr lang="en-US" sz="2400" dirty="0">
                <a:latin typeface="Helvetica" pitchFamily="2" charset="0"/>
              </a:rPr>
              <a:t>attention</a:t>
            </a:r>
            <a:r>
              <a:rPr lang="en-US" sz="2400" i="1" dirty="0">
                <a:latin typeface="Helvetica" pitchFamily="2" charset="0"/>
              </a:rPr>
              <a:t> centering  </a:t>
            </a:r>
            <a:br>
              <a:rPr lang="en-US" sz="2400" i="1" dirty="0">
                <a:latin typeface="Helvetica" pitchFamily="2" charset="0"/>
              </a:rPr>
            </a:br>
            <a:r>
              <a:rPr lang="en-US" sz="2400" dirty="0">
                <a:latin typeface="Helvetica" pitchFamily="2" charset="0"/>
              </a:rPr>
              <a:t>from grosz et al (1995) </a:t>
            </a:r>
            <a:r>
              <a:rPr lang="en-US" dirty="0">
                <a:latin typeface="Helvetica" pitchFamily="2" charset="0"/>
                <a:hlinkClick r:id="rId3"/>
              </a:rPr>
              <a:t>https://www.aclweb.org/anthology/J95-2003/</a:t>
            </a:r>
            <a:br>
              <a:rPr lang="en-US" sz="2400" dirty="0">
                <a:latin typeface="Helvetica" pitchFamily="2" charset="0"/>
              </a:rPr>
            </a:br>
            <a:endParaRPr lang="en-US" sz="2400" dirty="0">
              <a:latin typeface="Helvetica" pitchFamily="2" charset="0"/>
            </a:endParaRPr>
          </a:p>
          <a:p>
            <a:r>
              <a:rPr lang="en-US" sz="2400" dirty="0">
                <a:latin typeface="Helvetica" pitchFamily="2" charset="0"/>
              </a:rPr>
              <a:t>in effect, the authors propose limiting events to the </a:t>
            </a:r>
            <a:r>
              <a:rPr lang="en-US" sz="2400" b="1" dirty="0">
                <a:latin typeface="Helvetica" pitchFamily="2" charset="0"/>
              </a:rPr>
              <a:t>protagonist</a:t>
            </a:r>
            <a:r>
              <a:rPr lang="en-US" sz="2400" i="1" dirty="0">
                <a:latin typeface="Helvetica" pitchFamily="2" charset="0"/>
              </a:rPr>
              <a:t> </a:t>
            </a:r>
            <a:r>
              <a:rPr lang="en-US" sz="2400" dirty="0">
                <a:latin typeface="Helvetica" pitchFamily="2" charset="0"/>
              </a:rPr>
              <a:t>as:</a:t>
            </a:r>
          </a:p>
          <a:p>
            <a:pPr marL="971550" lvl="1" indent="-514350">
              <a:buFont typeface="+mj-lt"/>
              <a:buAutoNum type="romanLcPeriod"/>
            </a:pPr>
            <a:r>
              <a:rPr lang="en-US" sz="2400" dirty="0">
                <a:latin typeface="Helvetica" pitchFamily="2" charset="0"/>
              </a:rPr>
              <a:t>unlikely to remove </a:t>
            </a:r>
            <a:r>
              <a:rPr lang="en-US" sz="2400" i="1" dirty="0">
                <a:latin typeface="Helvetica" pitchFamily="2" charset="0"/>
              </a:rPr>
              <a:t>central</a:t>
            </a:r>
            <a:r>
              <a:rPr lang="en-US" sz="2400" dirty="0">
                <a:latin typeface="Helvetica" pitchFamily="2" charset="0"/>
              </a:rPr>
              <a:t> events</a:t>
            </a:r>
          </a:p>
          <a:p>
            <a:pPr marL="971550" lvl="1" indent="-514350">
              <a:buFont typeface="+mj-lt"/>
              <a:buAutoNum type="romanLcPeriod"/>
            </a:pPr>
            <a:r>
              <a:rPr lang="en-US" sz="2400" dirty="0">
                <a:latin typeface="Helvetica" pitchFamily="2" charset="0"/>
              </a:rPr>
              <a:t>may also enhance </a:t>
            </a:r>
            <a:r>
              <a:rPr lang="en-US" sz="2400" i="1" dirty="0">
                <a:latin typeface="Helvetica" pitchFamily="2" charset="0"/>
              </a:rPr>
              <a:t>narrative learning</a:t>
            </a:r>
            <a:endParaRPr lang="en-US" sz="2400" dirty="0">
              <a:latin typeface="Helvetica" pitchFamily="2" charset="0"/>
            </a:endParaRPr>
          </a:p>
          <a:p>
            <a:endParaRPr lang="en-US" sz="2400" dirty="0">
              <a:latin typeface="Helvetica" pitchFamily="2" charset="0"/>
            </a:endParaRPr>
          </a:p>
        </p:txBody>
      </p:sp>
    </p:spTree>
    <p:extLst>
      <p:ext uri="{BB962C8B-B14F-4D97-AF65-F5344CB8AC3E}">
        <p14:creationId xmlns:p14="http://schemas.microsoft.com/office/powerpoint/2010/main" val="2200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42</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influence: centering</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708981"/>
          </a:xfrm>
          <a:prstGeom prst="rect">
            <a:avLst/>
          </a:prstGeom>
          <a:noFill/>
        </p:spPr>
        <p:txBody>
          <a:bodyPr wrap="square" rtlCol="0">
            <a:spAutoFit/>
          </a:bodyPr>
          <a:lstStyle/>
          <a:p>
            <a:r>
              <a:rPr lang="en-US" sz="2400" dirty="0">
                <a:latin typeface="Helvetica" pitchFamily="2" charset="0"/>
              </a:rPr>
              <a:t>centering is a framework for local attention* &amp; coherence</a:t>
            </a:r>
          </a:p>
          <a:p>
            <a:endParaRPr lang="en-US" sz="2400" dirty="0">
              <a:latin typeface="Helvetica" pitchFamily="2" charset="0"/>
            </a:endParaRPr>
          </a:p>
          <a:p>
            <a:r>
              <a:rPr lang="en-US" sz="2400" dirty="0">
                <a:latin typeface="Helvetica" pitchFamily="2" charset="0"/>
              </a:rPr>
              <a:t>two main ideas:	</a:t>
            </a:r>
          </a:p>
          <a:p>
            <a:pPr marL="971550" lvl="1" indent="-514350">
              <a:buAutoNum type="romanLcPeriod"/>
            </a:pPr>
            <a:r>
              <a:rPr lang="en-US" sz="2400" dirty="0">
                <a:latin typeface="Helvetica" pitchFamily="2" charset="0"/>
              </a:rPr>
              <a:t>in a narrative, certain entities are more </a:t>
            </a:r>
            <a:r>
              <a:rPr lang="en-US" sz="2400" i="1" dirty="0">
                <a:latin typeface="Helvetica" pitchFamily="2" charset="0"/>
              </a:rPr>
              <a:t>central</a:t>
            </a:r>
            <a:r>
              <a:rPr lang="en-US" sz="2400" dirty="0">
                <a:latin typeface="Helvetica" pitchFamily="2" charset="0"/>
              </a:rPr>
              <a:t> than others</a:t>
            </a:r>
          </a:p>
          <a:p>
            <a:pPr marL="971550" lvl="1" indent="-514350">
              <a:buAutoNum type="romanLcPeriod"/>
            </a:pPr>
            <a:r>
              <a:rPr lang="en-US" sz="2400" dirty="0">
                <a:latin typeface="Helvetica" pitchFamily="2" charset="0"/>
              </a:rPr>
              <a:t>this property </a:t>
            </a:r>
            <a:r>
              <a:rPr lang="en-US" sz="2400" i="1" dirty="0">
                <a:latin typeface="Helvetica" pitchFamily="2" charset="0"/>
              </a:rPr>
              <a:t>constrains </a:t>
            </a:r>
            <a:r>
              <a:rPr lang="en-US" sz="2400" dirty="0">
                <a:latin typeface="Helvetica" pitchFamily="2" charset="0"/>
              </a:rPr>
              <a:t>subsequent referent expressions</a:t>
            </a:r>
          </a:p>
          <a:p>
            <a:pPr lvl="1"/>
            <a:r>
              <a:rPr lang="en-US" sz="2400" dirty="0">
                <a:latin typeface="Helvetica" pitchFamily="2" charset="0"/>
              </a:rPr>
              <a:t>	 (e.g. pronoun usage, sentence structure)</a:t>
            </a:r>
          </a:p>
          <a:p>
            <a:endParaRPr lang="en-US" sz="2400" dirty="0">
              <a:latin typeface="Helvetica" pitchFamily="2" charset="0"/>
            </a:endParaRPr>
          </a:p>
          <a:p>
            <a:r>
              <a:rPr lang="en-US" sz="2400" dirty="0">
                <a:latin typeface="Helvetica" pitchFamily="2" charset="0"/>
              </a:rPr>
              <a:t>applies to a </a:t>
            </a:r>
            <a:r>
              <a:rPr lang="en-US" sz="2400" i="1" dirty="0">
                <a:latin typeface="Helvetica" pitchFamily="2" charset="0"/>
              </a:rPr>
              <a:t>local </a:t>
            </a:r>
            <a:r>
              <a:rPr lang="en-US" sz="2400" dirty="0">
                <a:latin typeface="Helvetica" pitchFamily="2" charset="0"/>
              </a:rPr>
              <a:t>segment inside a larger “discourse”</a:t>
            </a:r>
          </a:p>
          <a:p>
            <a:endParaRPr lang="en-US" sz="2400" dirty="0">
              <a:latin typeface="Helvetica" pitchFamily="2" charset="0"/>
            </a:endParaRPr>
          </a:p>
          <a:p>
            <a:r>
              <a:rPr lang="en-US" sz="2400" dirty="0">
                <a:latin typeface="Helvetica" pitchFamily="2" charset="0"/>
              </a:rPr>
              <a:t>presumes that each “discourse” has </a:t>
            </a:r>
            <a:r>
              <a:rPr lang="en-US" sz="2400" i="1" dirty="0">
                <a:latin typeface="Helvetica" pitchFamily="2" charset="0"/>
              </a:rPr>
              <a:t>intention</a:t>
            </a:r>
            <a:r>
              <a:rPr lang="en-US" sz="2400" dirty="0">
                <a:latin typeface="Helvetica" pitchFamily="2" charset="0"/>
              </a:rPr>
              <a:t> that governs </a:t>
            </a:r>
            <a:r>
              <a:rPr lang="en-US" sz="2400" i="1" dirty="0">
                <a:latin typeface="Helvetica" pitchFamily="2" charset="0"/>
              </a:rPr>
              <a:t>coherence </a:t>
            </a:r>
            <a:r>
              <a:rPr lang="en-US" sz="2400" dirty="0">
                <a:latin typeface="Helvetica" pitchFamily="2" charset="0"/>
              </a:rPr>
              <a:t>(structure)</a:t>
            </a:r>
          </a:p>
          <a:p>
            <a:endParaRPr lang="en-US" sz="2400" i="1" dirty="0">
              <a:latin typeface="Helvetica" pitchFamily="2" charset="0"/>
            </a:endParaRPr>
          </a:p>
          <a:p>
            <a:pPr algn="ctr"/>
            <a:endParaRPr lang="en-US" dirty="0">
              <a:latin typeface="Helvetica" pitchFamily="2" charset="0"/>
            </a:endParaRPr>
          </a:p>
          <a:p>
            <a:pPr algn="r"/>
            <a:r>
              <a:rPr lang="en-US" dirty="0">
                <a:latin typeface="Helvetica" pitchFamily="2" charset="0"/>
              </a:rPr>
              <a:t>* not the modern attention mechanism</a:t>
            </a:r>
            <a:endParaRPr lang="en-US" b="1" i="1" dirty="0">
              <a:latin typeface="Helvetica" pitchFamily="2" charset="0"/>
            </a:endParaRPr>
          </a:p>
        </p:txBody>
      </p:sp>
    </p:spTree>
    <p:extLst>
      <p:ext uri="{BB962C8B-B14F-4D97-AF65-F5344CB8AC3E}">
        <p14:creationId xmlns:p14="http://schemas.microsoft.com/office/powerpoint/2010/main" val="31913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43</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a:latin typeface="Garamond" panose="02020404030301010803" pitchFamily="18" charset="0"/>
              </a:rPr>
              <a:t>chambers and jurafsky (2008)</a:t>
            </a:r>
            <a:br>
              <a:rPr lang="en-US">
                <a:latin typeface="Garamond" panose="02020404030301010803" pitchFamily="18" charset="0"/>
              </a:rPr>
            </a:br>
            <a:r>
              <a:rPr lang="en-US" sz="2800">
                <a:solidFill>
                  <a:schemeClr val="tx1">
                    <a:lumMod val="65000"/>
                    <a:lumOff val="35000"/>
                  </a:schemeClr>
                </a:solidFill>
                <a:latin typeface="Garamond" panose="02020404030301010803" pitchFamily="18" charset="0"/>
              </a:rPr>
              <a:t>influence: centering</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524315"/>
              </a:xfrm>
              <a:prstGeom prst="rect">
                <a:avLst/>
              </a:prstGeom>
              <a:noFill/>
            </p:spPr>
            <p:txBody>
              <a:bodyPr wrap="square" rtlCol="0">
                <a:spAutoFit/>
              </a:bodyPr>
              <a:lstStyle/>
              <a:p>
                <a:r>
                  <a:rPr lang="en-US" sz="2400" dirty="0"/>
                  <a:t>define a </a:t>
                </a:r>
                <a:r>
                  <a:rPr lang="en-US" sz="2400" b="1" dirty="0"/>
                  <a:t>center </a:t>
                </a:r>
                <a:r>
                  <a:rPr lang="en-US" sz="2400" dirty="0"/>
                  <a:t>of an utterance:</a:t>
                </a:r>
              </a:p>
              <a:p>
                <a:r>
                  <a:rPr lang="en-US" sz="2400" dirty="0"/>
                  <a:t>	“[refers] to those entities… [that] link that utterance to other utterances in the 	discourse segment”</a:t>
                </a:r>
              </a:p>
              <a:p>
                <a:endParaRPr lang="en-US" sz="2400" dirty="0">
                  <a:latin typeface="Helvetica" pitchFamily="2" charset="0"/>
                </a:endParaRPr>
              </a:p>
              <a:p>
                <a:r>
                  <a:rPr lang="en-US" sz="2400" dirty="0">
                    <a:latin typeface="Helvetica" pitchFamily="2" charset="0"/>
                  </a:rPr>
                  <a:t>each utterance </a:t>
                </a:r>
                <a14:m>
                  <m:oMath xmlns:m="http://schemas.openxmlformats.org/officeDocument/2006/math">
                    <m:r>
                      <a:rPr lang="en-US" sz="2400" i="1" dirty="0" smtClean="0">
                        <a:latin typeface="Cambria Math" panose="02040503050406030204" pitchFamily="18" charset="0"/>
                      </a:rPr>
                      <m:t>𝑢</m:t>
                    </m:r>
                    <m:r>
                      <a:rPr lang="en-US" sz="2400" b="0" i="1" baseline="-25000" dirty="0" smtClean="0">
                        <a:latin typeface="Cambria Math" panose="02040503050406030204" pitchFamily="18" charset="0"/>
                      </a:rPr>
                      <m:t>𝑖</m:t>
                    </m:r>
                  </m:oMath>
                </a14:m>
                <a:r>
                  <a:rPr lang="en-US" sz="2400" dirty="0">
                    <a:latin typeface="Helvetica" pitchFamily="2" charset="0"/>
                  </a:rPr>
                  <a:t> in discourse segment </a:t>
                </a:r>
                <a14:m>
                  <m:oMath xmlns:m="http://schemas.openxmlformats.org/officeDocument/2006/math">
                    <m:r>
                      <a:rPr lang="en-US" sz="2400" i="1" dirty="0" smtClean="0">
                        <a:latin typeface="Cambria Math" panose="02040503050406030204" pitchFamily="18" charset="0"/>
                      </a:rPr>
                      <m:t>𝑑𝑠</m:t>
                    </m:r>
                  </m:oMath>
                </a14:m>
                <a:r>
                  <a:rPr lang="en-US" sz="2400" dirty="0">
                    <a:latin typeface="Helvetica" pitchFamily="2" charset="0"/>
                  </a:rPr>
                  <a:t> has:</a:t>
                </a:r>
              </a:p>
              <a:p>
                <a:pPr marL="800100" lvl="1" indent="-342900">
                  <a:buFont typeface="Arial" panose="020B0604020202020204" pitchFamily="34" charset="0"/>
                  <a:buChar char="•"/>
                </a:pPr>
                <a:r>
                  <a:rPr lang="en-US" sz="2400" b="1" dirty="0">
                    <a:latin typeface="Helvetica" pitchFamily="2" charset="0"/>
                  </a:rPr>
                  <a:t>one</a:t>
                </a:r>
                <a:r>
                  <a:rPr lang="en-US" sz="2400" b="1" i="1" dirty="0">
                    <a:latin typeface="Helvetica" pitchFamily="2" charset="0"/>
                  </a:rPr>
                  <a:t> </a:t>
                </a:r>
                <a:r>
                  <a:rPr lang="en-US" sz="2400" dirty="0">
                    <a:latin typeface="Helvetica" pitchFamily="2" charset="0"/>
                  </a:rPr>
                  <a:t>backward-looking center </a:t>
                </a:r>
                <a14:m>
                  <m:oMath xmlns:m="http://schemas.openxmlformats.org/officeDocument/2006/math">
                    <m:r>
                      <a:rPr lang="en-US" sz="2400" i="1" dirty="0" smtClean="0">
                        <a:latin typeface="Cambria Math" panose="02040503050406030204" pitchFamily="18" charset="0"/>
                      </a:rPr>
                      <m:t>𝑐</m:t>
                    </m:r>
                    <m:r>
                      <a:rPr lang="en-US" sz="2400" b="0" i="1" baseline="-25000" dirty="0" smtClean="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dirty="0" smtClean="0">
                        <a:latin typeface="Cambria Math" panose="02040503050406030204" pitchFamily="18" charset="0"/>
                      </a:rPr>
                      <m:t>𝑢</m:t>
                    </m:r>
                    <m:r>
                      <a:rPr lang="en-US" sz="2400" b="0" i="1" baseline="-25000" dirty="0" smtClean="0">
                        <a:latin typeface="Cambria Math" panose="02040503050406030204" pitchFamily="18" charset="0"/>
                      </a:rPr>
                      <m:t>𝑖</m:t>
                    </m:r>
                  </m:oMath>
                </a14:m>
                <a:r>
                  <a:rPr lang="en-US" sz="2400" dirty="0">
                    <a:latin typeface="Helvetica" pitchFamily="2" charset="0"/>
                  </a:rPr>
                  <a:t>, </a:t>
                </a:r>
                <a14:m>
                  <m:oMath xmlns:m="http://schemas.openxmlformats.org/officeDocument/2006/math">
                    <m:r>
                      <a:rPr lang="en-US" sz="2400" i="1" dirty="0" smtClean="0">
                        <a:latin typeface="Cambria Math" panose="02040503050406030204" pitchFamily="18" charset="0"/>
                      </a:rPr>
                      <m:t>𝑑𝑠</m:t>
                    </m:r>
                  </m:oMath>
                </a14:m>
                <a:r>
                  <a:rPr lang="en-US" sz="2400" dirty="0">
                    <a:latin typeface="Helvetica" pitchFamily="2" charset="0"/>
                  </a:rPr>
                  <a:t>) = </a:t>
                </a:r>
                <a14:m>
                  <m:oMath xmlns:m="http://schemas.openxmlformats.org/officeDocument/2006/math">
                    <m:r>
                      <a:rPr lang="en-US" sz="2400" i="1" dirty="0" smtClean="0">
                        <a:latin typeface="Cambria Math" panose="02040503050406030204" pitchFamily="18" charset="0"/>
                      </a:rPr>
                      <m:t>𝑢</m:t>
                    </m:r>
                    <m:r>
                      <a:rPr lang="en-US" sz="2400" i="1" baseline="-25000" dirty="0" err="1" smtClean="0">
                        <a:latin typeface="Cambria Math" panose="02040503050406030204" pitchFamily="18" charset="0"/>
                      </a:rPr>
                      <m:t>𝑗</m:t>
                    </m:r>
                  </m:oMath>
                </a14:m>
                <a:endParaRPr lang="en-US" sz="2400" dirty="0">
                  <a:latin typeface="Helvetica" pitchFamily="2" charset="0"/>
                </a:endParaRPr>
              </a:p>
              <a:p>
                <a:pPr marL="800100" lvl="1" indent="-342900">
                  <a:buFont typeface="Arial" panose="020B0604020202020204" pitchFamily="34" charset="0"/>
                  <a:buChar char="•"/>
                </a:pPr>
                <a:r>
                  <a:rPr lang="en-US" sz="2400" dirty="0">
                    <a:latin typeface="Helvetica" pitchFamily="2" charset="0"/>
                  </a:rPr>
                  <a:t>multiple </a:t>
                </a:r>
                <a:r>
                  <a:rPr lang="en-US" sz="2400" i="1" dirty="0">
                    <a:latin typeface="Helvetica" pitchFamily="2" charset="0"/>
                  </a:rPr>
                  <a:t>forward-looking </a:t>
                </a:r>
                <a:r>
                  <a:rPr lang="en-US" sz="2400" dirty="0">
                    <a:latin typeface="Helvetica" pitchFamily="2" charset="0"/>
                  </a:rPr>
                  <a:t>centers </a:t>
                </a:r>
                <a14:m>
                  <m:oMath xmlns:m="http://schemas.openxmlformats.org/officeDocument/2006/math">
                    <m:r>
                      <a:rPr lang="en-US" sz="2400" i="1" dirty="0">
                        <a:latin typeface="Cambria Math" panose="02040503050406030204" pitchFamily="18" charset="0"/>
                      </a:rPr>
                      <m:t>𝑐</m:t>
                    </m:r>
                    <m:r>
                      <a:rPr lang="en-US" sz="2400" b="0" i="1" baseline="-25000" dirty="0" smtClean="0">
                        <a:latin typeface="Cambria Math" panose="02040503050406030204" pitchFamily="18" charset="0"/>
                      </a:rPr>
                      <m:t>𝑓</m:t>
                    </m:r>
                  </m:oMath>
                </a14:m>
                <a:r>
                  <a:rPr lang="en-US" sz="2400" dirty="0">
                    <a:latin typeface="Helvetica" pitchFamily="2" charset="0"/>
                  </a:rPr>
                  <a:t>(</a:t>
                </a:r>
                <a14:m>
                  <m:oMath xmlns:m="http://schemas.openxmlformats.org/officeDocument/2006/math">
                    <m:r>
                      <a:rPr lang="en-US" sz="2400" i="1" dirty="0">
                        <a:latin typeface="Cambria Math" panose="02040503050406030204" pitchFamily="18" charset="0"/>
                      </a:rPr>
                      <m:t>𝑢</m:t>
                    </m:r>
                    <m:r>
                      <a:rPr lang="en-US" sz="2400" b="0" i="1" baseline="-25000" dirty="0" smtClean="0">
                        <a:latin typeface="Cambria Math" panose="02040503050406030204" pitchFamily="18" charset="0"/>
                      </a:rPr>
                      <m:t>𝑖</m:t>
                    </m:r>
                  </m:oMath>
                </a14:m>
                <a:r>
                  <a:rPr lang="en-US" sz="2400" dirty="0">
                    <a:latin typeface="Helvetica" pitchFamily="2" charset="0"/>
                  </a:rPr>
                  <a:t>, </a:t>
                </a:r>
                <a14:m>
                  <m:oMath xmlns:m="http://schemas.openxmlformats.org/officeDocument/2006/math">
                    <m:r>
                      <a:rPr lang="en-US" sz="2400" i="1" dirty="0">
                        <a:latin typeface="Cambria Math" panose="02040503050406030204" pitchFamily="18" charset="0"/>
                      </a:rPr>
                      <m:t>𝑑𝑠</m:t>
                    </m:r>
                  </m:oMath>
                </a14:m>
                <a:r>
                  <a:rPr lang="en-US" sz="2400" dirty="0">
                    <a:latin typeface="Helvetica" pitchFamily="2" charset="0"/>
                  </a:rPr>
                  <a:t>) = {</a:t>
                </a:r>
                <a14:m>
                  <m:oMath xmlns:m="http://schemas.openxmlformats.org/officeDocument/2006/math">
                    <m:r>
                      <a:rPr lang="en-US" sz="2400" i="1" dirty="0" smtClean="0">
                        <a:latin typeface="Cambria Math" panose="02040503050406030204" pitchFamily="18" charset="0"/>
                      </a:rPr>
                      <m:t>𝑢</m:t>
                    </m:r>
                    <m:r>
                      <a:rPr lang="en-US" sz="2400" i="1" baseline="-25000" dirty="0" err="1" smtClean="0">
                        <a:latin typeface="Cambria Math" panose="02040503050406030204" pitchFamily="18" charset="0"/>
                      </a:rPr>
                      <m:t>𝑘</m:t>
                    </m:r>
                  </m:oMath>
                </a14:m>
                <a:r>
                  <a:rPr lang="en-US" sz="2400" dirty="0">
                    <a:latin typeface="Helvetica" pitchFamily="2" charset="0"/>
                  </a:rPr>
                  <a:t>}</a:t>
                </a:r>
              </a:p>
              <a:p>
                <a:pPr marL="800100" lvl="1" indent="-342900">
                  <a:buFont typeface="Arial" panose="020B0604020202020204" pitchFamily="34" charset="0"/>
                  <a:buChar char="•"/>
                </a:pPr>
                <a:endParaRPr lang="en-US" sz="2400" dirty="0">
                  <a:latin typeface="Helvetica" pitchFamily="2" charset="0"/>
                </a:endParaRPr>
              </a:p>
              <a:p>
                <a:r>
                  <a:rPr lang="en-US" sz="2400" dirty="0">
                    <a:latin typeface="Helvetica" pitchFamily="2" charset="0"/>
                  </a:rPr>
                  <a:t>a discourse can then </a:t>
                </a:r>
                <a:r>
                  <a:rPr lang="en-US" sz="2400" i="1" dirty="0">
                    <a:latin typeface="Helvetica" pitchFamily="2" charset="0"/>
                  </a:rPr>
                  <a:t>transition:</a:t>
                </a:r>
              </a:p>
              <a:p>
                <a:pPr marL="800100" lvl="1" indent="-342900">
                  <a:buFont typeface="Arial" panose="020B0604020202020204" pitchFamily="34" charset="0"/>
                  <a:buChar char="•"/>
                </a:pPr>
                <a:r>
                  <a:rPr lang="en-US" sz="2400" i="1" dirty="0">
                    <a:latin typeface="Helvetica" pitchFamily="2" charset="0"/>
                  </a:rPr>
                  <a:t>center continuation</a:t>
                </a:r>
              </a:p>
              <a:p>
                <a:pPr marL="800100" lvl="1" indent="-342900">
                  <a:buFont typeface="Arial" panose="020B0604020202020204" pitchFamily="34" charset="0"/>
                  <a:buChar char="•"/>
                </a:pPr>
                <a:r>
                  <a:rPr lang="en-US" sz="2400" i="1" dirty="0">
                    <a:latin typeface="Helvetica" pitchFamily="2" charset="0"/>
                  </a:rPr>
                  <a:t>center retaining</a:t>
                </a:r>
              </a:p>
              <a:p>
                <a:pPr marL="800100" lvl="1" indent="-342900">
                  <a:buFont typeface="Arial" panose="020B0604020202020204" pitchFamily="34" charset="0"/>
                  <a:buChar char="•"/>
                </a:pPr>
                <a:r>
                  <a:rPr lang="en-US" sz="2400" i="1" dirty="0">
                    <a:latin typeface="Helvetica" pitchFamily="2" charset="0"/>
                  </a:rPr>
                  <a:t>center shifting</a:t>
                </a:r>
                <a:endParaRPr lang="en-US" sz="2400" dirty="0">
                  <a:latin typeface="Helvetica" pitchFamily="2" charset="0"/>
                </a:endParaRP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353801" cy="4524315"/>
              </a:xfrm>
              <a:prstGeom prst="rect">
                <a:avLst/>
              </a:prstGeom>
              <a:blipFill>
                <a:blip r:embed="rId3"/>
                <a:stretch>
                  <a:fillRect l="-782" t="-1120" b="-1961"/>
                </a:stretch>
              </a:blipFill>
            </p:spPr>
            <p:txBody>
              <a:bodyPr/>
              <a:lstStyle/>
              <a:p>
                <a:r>
                  <a:rPr lang="en-US">
                    <a:noFill/>
                  </a:rPr>
                  <a:t> </a:t>
                </a:r>
              </a:p>
            </p:txBody>
          </p:sp>
        </mc:Fallback>
      </mc:AlternateContent>
    </p:spTree>
    <p:extLst>
      <p:ext uri="{BB962C8B-B14F-4D97-AF65-F5344CB8AC3E}">
        <p14:creationId xmlns:p14="http://schemas.microsoft.com/office/powerpoint/2010/main" val="32974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44</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centering in application</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154984"/>
          </a:xfrm>
          <a:prstGeom prst="rect">
            <a:avLst/>
          </a:prstGeom>
          <a:noFill/>
        </p:spPr>
        <p:txBody>
          <a:bodyPr wrap="square" rtlCol="0">
            <a:spAutoFit/>
          </a:bodyPr>
          <a:lstStyle/>
          <a:p>
            <a:r>
              <a:rPr lang="en-US" sz="2400" dirty="0">
                <a:latin typeface="Helvetica" pitchFamily="2" charset="0"/>
              </a:rPr>
              <a:t>in c + j (2008) events removed if they don’t involve the </a:t>
            </a:r>
            <a:r>
              <a:rPr lang="en-US" sz="2400" i="1" dirty="0">
                <a:latin typeface="Helvetica" pitchFamily="2" charset="0"/>
              </a:rPr>
              <a:t>protagonist</a:t>
            </a:r>
          </a:p>
          <a:p>
            <a:endParaRPr lang="en-US" sz="2400" i="1" dirty="0">
              <a:latin typeface="Helvetica" pitchFamily="2" charset="0"/>
            </a:endParaRPr>
          </a:p>
          <a:p>
            <a:r>
              <a:rPr lang="en-US" sz="2400" dirty="0">
                <a:latin typeface="Helvetica" pitchFamily="2" charset="0"/>
              </a:rPr>
              <a:t>should </a:t>
            </a:r>
            <a:r>
              <a:rPr lang="en-US" sz="2400" i="1" dirty="0">
                <a:latin typeface="Helvetica" pitchFamily="2" charset="0"/>
              </a:rPr>
              <a:t>narrative coherence </a:t>
            </a:r>
            <a:r>
              <a:rPr lang="en-US" sz="2400" dirty="0">
                <a:latin typeface="Helvetica" pitchFamily="2" charset="0"/>
              </a:rPr>
              <a:t>(like centering) hold, not unreasonable pruning</a:t>
            </a:r>
          </a:p>
          <a:p>
            <a:endParaRPr lang="en-US" sz="2400" i="1" dirty="0">
              <a:latin typeface="Helvetica" pitchFamily="2" charset="0"/>
            </a:endParaRPr>
          </a:p>
          <a:p>
            <a:r>
              <a:rPr lang="en-US" sz="2400" dirty="0">
                <a:latin typeface="Helvetica" pitchFamily="2" charset="0"/>
              </a:rPr>
              <a:t>to identify the protagonist:</a:t>
            </a:r>
          </a:p>
          <a:p>
            <a:pPr marL="971550" lvl="1" indent="-514350">
              <a:buFont typeface="+mj-lt"/>
              <a:buAutoNum type="romanLcPeriod"/>
            </a:pPr>
            <a:r>
              <a:rPr lang="en-US" sz="2400" dirty="0">
                <a:latin typeface="Helvetica" pitchFamily="2" charset="0"/>
              </a:rPr>
              <a:t>apply </a:t>
            </a:r>
            <a:r>
              <a:rPr lang="en-US" sz="2400" b="1" dirty="0">
                <a:latin typeface="Helvetica" pitchFamily="2" charset="0"/>
              </a:rPr>
              <a:t>coreference resolution</a:t>
            </a:r>
          </a:p>
          <a:p>
            <a:pPr marL="971550" lvl="1" indent="-514350">
              <a:buFont typeface="+mj-lt"/>
              <a:buAutoNum type="romanLcPeriod"/>
            </a:pPr>
            <a:r>
              <a:rPr lang="en-US" sz="2400" dirty="0">
                <a:latin typeface="Helvetica" pitchFamily="2" charset="0"/>
              </a:rPr>
              <a:t>set the most common entity = protagonist</a:t>
            </a:r>
          </a:p>
          <a:p>
            <a:endParaRPr lang="en-US" sz="2400" dirty="0">
              <a:latin typeface="Helvetica" pitchFamily="2" charset="0"/>
            </a:endParaRPr>
          </a:p>
          <a:p>
            <a:r>
              <a:rPr lang="en-US" sz="2400" dirty="0" err="1">
                <a:latin typeface="Helvetica" pitchFamily="2" charset="0"/>
              </a:rPr>
              <a:t>opennlp’s</a:t>
            </a:r>
            <a:r>
              <a:rPr lang="en-US" sz="2400" dirty="0">
                <a:latin typeface="Helvetica" pitchFamily="2" charset="0"/>
              </a:rPr>
              <a:t> coreference resolution is the pipeline authors employ</a:t>
            </a:r>
          </a:p>
          <a:p>
            <a:endParaRPr lang="en-US" sz="2400" dirty="0">
              <a:latin typeface="Helvetica" pitchFamily="2" charset="0"/>
            </a:endParaRPr>
          </a:p>
          <a:p>
            <a:r>
              <a:rPr lang="en-US" sz="2400" dirty="0">
                <a:latin typeface="Helvetica" pitchFamily="2" charset="0"/>
              </a:rPr>
              <a:t>…is this a fair assumption?</a:t>
            </a:r>
          </a:p>
        </p:txBody>
      </p:sp>
    </p:spTree>
    <p:extLst>
      <p:ext uri="{BB962C8B-B14F-4D97-AF65-F5344CB8AC3E}">
        <p14:creationId xmlns:p14="http://schemas.microsoft.com/office/powerpoint/2010/main" val="29564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45</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centering: potential limits</a:t>
            </a:r>
            <a:endParaRPr lang="en-US" dirty="0">
              <a:latin typeface="Garamond" panose="02020404030301010803" pitchFamily="18" charset="0"/>
            </a:endParaRPr>
          </a:p>
        </p:txBody>
      </p:sp>
      <p:sp>
        <p:nvSpPr>
          <p:cNvPr id="2" name="TextBox 1">
            <a:extLst>
              <a:ext uri="{FF2B5EF4-FFF2-40B4-BE49-F238E27FC236}">
                <a16:creationId xmlns:a16="http://schemas.microsoft.com/office/drawing/2014/main" id="{A14B6BF5-FA90-EE48-884D-6A19BB1A6F9A}"/>
              </a:ext>
            </a:extLst>
          </p:cNvPr>
          <p:cNvSpPr txBox="1"/>
          <p:nvPr/>
        </p:nvSpPr>
        <p:spPr>
          <a:xfrm>
            <a:off x="365760" y="1645920"/>
            <a:ext cx="11353801" cy="4893647"/>
          </a:xfrm>
          <a:prstGeom prst="rect">
            <a:avLst/>
          </a:prstGeom>
          <a:noFill/>
        </p:spPr>
        <p:txBody>
          <a:bodyPr wrap="square" rtlCol="0">
            <a:spAutoFit/>
          </a:bodyPr>
          <a:lstStyle/>
          <a:p>
            <a:r>
              <a:rPr lang="en-US" sz="2400" dirty="0" err="1">
                <a:latin typeface="Helvetica" pitchFamily="2" charset="0"/>
              </a:rPr>
              <a:t>i</a:t>
            </a:r>
            <a:r>
              <a:rPr lang="en-US" sz="2400" dirty="0">
                <a:latin typeface="Helvetica" pitchFamily="2" charset="0"/>
              </a:rPr>
              <a:t> am only seven, but </a:t>
            </a:r>
            <a:r>
              <a:rPr lang="en-US" sz="2400" dirty="0" err="1">
                <a:latin typeface="Helvetica" pitchFamily="2" charset="0"/>
              </a:rPr>
              <a:t>i</a:t>
            </a:r>
            <a:r>
              <a:rPr lang="en-US" sz="2400" dirty="0">
                <a:latin typeface="Helvetica" pitchFamily="2" charset="0"/>
              </a:rPr>
              <a:t> understand that it is this fact, more than any other, that makes my family different: we don’t go to school.</a:t>
            </a:r>
          </a:p>
          <a:p>
            <a:endParaRPr lang="en-US" sz="2400" dirty="0">
              <a:latin typeface="Helvetica" pitchFamily="2" charset="0"/>
            </a:endParaRPr>
          </a:p>
          <a:p>
            <a:r>
              <a:rPr lang="en-US" sz="2400" dirty="0">
                <a:latin typeface="Helvetica" pitchFamily="2" charset="0"/>
              </a:rPr>
              <a:t>dad worries the government will force us to go, but it can’t because it doesn’t know we exist. four of my parents’ seven children don’t have birth certificates, we have no medical records because we were born at home and have never seen a doctor or nurse...</a:t>
            </a:r>
          </a:p>
          <a:p>
            <a:endParaRPr lang="en-US" sz="2400" dirty="0">
              <a:latin typeface="Helvetica" pitchFamily="2" charset="0"/>
            </a:endParaRPr>
          </a:p>
          <a:p>
            <a:r>
              <a:rPr lang="en-US" sz="2400" dirty="0">
                <a:latin typeface="Helvetica" pitchFamily="2" charset="0"/>
              </a:rPr>
              <a:t>when </a:t>
            </a:r>
            <a:r>
              <a:rPr lang="en-US" sz="2400" dirty="0" err="1">
                <a:latin typeface="Helvetica" pitchFamily="2" charset="0"/>
              </a:rPr>
              <a:t>i</a:t>
            </a:r>
            <a:r>
              <a:rPr lang="en-US" sz="2400" dirty="0">
                <a:latin typeface="Helvetica" pitchFamily="2" charset="0"/>
              </a:rPr>
              <a:t> am nine, </a:t>
            </a:r>
            <a:r>
              <a:rPr lang="en-US" sz="2400" dirty="0" err="1">
                <a:latin typeface="Helvetica" pitchFamily="2" charset="0"/>
              </a:rPr>
              <a:t>i</a:t>
            </a:r>
            <a:r>
              <a:rPr lang="en-US" sz="2400" dirty="0">
                <a:latin typeface="Helvetica" pitchFamily="2" charset="0"/>
              </a:rPr>
              <a:t> will be issued a delayed certificate of birth, but at this moment, according to the state of </a:t>
            </a:r>
            <a:r>
              <a:rPr lang="en-US" sz="2400" dirty="0" err="1">
                <a:latin typeface="Helvetica" pitchFamily="2" charset="0"/>
              </a:rPr>
              <a:t>idaho</a:t>
            </a:r>
            <a:r>
              <a:rPr lang="en-US" sz="2400" dirty="0">
                <a:latin typeface="Helvetica" pitchFamily="2" charset="0"/>
              </a:rPr>
              <a:t> and the federal government, </a:t>
            </a:r>
            <a:r>
              <a:rPr lang="en-US" sz="2400" dirty="0" err="1">
                <a:latin typeface="Helvetica" pitchFamily="2" charset="0"/>
              </a:rPr>
              <a:t>i</a:t>
            </a:r>
            <a:r>
              <a:rPr lang="en-US" sz="2400" dirty="0">
                <a:latin typeface="Helvetica" pitchFamily="2" charset="0"/>
              </a:rPr>
              <a:t> do not exist.</a:t>
            </a:r>
            <a:br>
              <a:rPr lang="en-US" sz="2400" dirty="0">
                <a:latin typeface="Helvetica" pitchFamily="2" charset="0"/>
              </a:rPr>
            </a:br>
            <a:endParaRPr lang="en-US" sz="2400" dirty="0">
              <a:latin typeface="Helvetica" pitchFamily="2" charset="0"/>
            </a:endParaRPr>
          </a:p>
          <a:p>
            <a:pPr algn="r"/>
            <a:r>
              <a:rPr lang="en-US" sz="2400" dirty="0">
                <a:latin typeface="Helvetica" pitchFamily="2" charset="0"/>
              </a:rPr>
              <a:t>– </a:t>
            </a:r>
            <a:r>
              <a:rPr lang="en-US" sz="2400" i="1" dirty="0">
                <a:latin typeface="Helvetica" pitchFamily="2" charset="0"/>
              </a:rPr>
              <a:t>educated</a:t>
            </a:r>
          </a:p>
          <a:p>
            <a:pPr algn="r"/>
            <a:r>
              <a:rPr lang="en-US" sz="2400" dirty="0" err="1">
                <a:latin typeface="Helvetica" pitchFamily="2" charset="0"/>
              </a:rPr>
              <a:t>tara</a:t>
            </a:r>
            <a:r>
              <a:rPr lang="en-US" sz="2400" dirty="0">
                <a:latin typeface="Helvetica" pitchFamily="2" charset="0"/>
              </a:rPr>
              <a:t> </a:t>
            </a:r>
            <a:r>
              <a:rPr lang="en-US" sz="2400" dirty="0" err="1">
                <a:latin typeface="Helvetica" pitchFamily="2" charset="0"/>
              </a:rPr>
              <a:t>westover</a:t>
            </a:r>
            <a:endParaRPr lang="en-US" sz="2400" dirty="0">
              <a:latin typeface="Helvetica" pitchFamily="2" charset="0"/>
            </a:endParaRPr>
          </a:p>
        </p:txBody>
      </p:sp>
      <p:sp>
        <p:nvSpPr>
          <p:cNvPr id="3" name="Rectangle 2">
            <a:extLst>
              <a:ext uri="{FF2B5EF4-FFF2-40B4-BE49-F238E27FC236}">
                <a16:creationId xmlns:a16="http://schemas.microsoft.com/office/drawing/2014/main" id="{D811DE0A-A101-9C49-AD6F-FE7E0141B79F}"/>
              </a:ext>
            </a:extLst>
          </p:cNvPr>
          <p:cNvSpPr/>
          <p:nvPr/>
        </p:nvSpPr>
        <p:spPr>
          <a:xfrm>
            <a:off x="365758" y="5669280"/>
            <a:ext cx="2467778" cy="523220"/>
          </a:xfrm>
          <a:prstGeom prst="rect">
            <a:avLst/>
          </a:prstGeom>
        </p:spPr>
        <p:txBody>
          <a:bodyPr wrap="square">
            <a:spAutoFit/>
          </a:bodyPr>
          <a:lstStyle/>
          <a:p>
            <a:r>
              <a:rPr lang="en-US" sz="2800" dirty="0">
                <a:solidFill>
                  <a:srgbClr val="FF0000"/>
                </a:solidFill>
                <a:latin typeface="Helvetica" pitchFamily="2" charset="0"/>
                <a:cs typeface="Hadassah Friedlaender" panose="02020603050405020304" pitchFamily="18" charset="-79"/>
              </a:rPr>
              <a:t>protagonist?</a:t>
            </a:r>
          </a:p>
        </p:txBody>
      </p:sp>
      <p:sp>
        <p:nvSpPr>
          <p:cNvPr id="4" name="Rectangle 3">
            <a:extLst>
              <a:ext uri="{FF2B5EF4-FFF2-40B4-BE49-F238E27FC236}">
                <a16:creationId xmlns:a16="http://schemas.microsoft.com/office/drawing/2014/main" id="{72884450-7377-9747-9DAE-ADBFFCD78D4F}"/>
              </a:ext>
            </a:extLst>
          </p:cNvPr>
          <p:cNvSpPr/>
          <p:nvPr/>
        </p:nvSpPr>
        <p:spPr>
          <a:xfrm>
            <a:off x="4038386" y="5669280"/>
            <a:ext cx="4115229" cy="523220"/>
          </a:xfrm>
          <a:prstGeom prst="rect">
            <a:avLst/>
          </a:prstGeom>
        </p:spPr>
        <p:txBody>
          <a:bodyPr wrap="none">
            <a:spAutoFit/>
          </a:bodyPr>
          <a:lstStyle/>
          <a:p>
            <a:r>
              <a:rPr lang="en-US" sz="2800" dirty="0" err="1">
                <a:solidFill>
                  <a:srgbClr val="FF0000"/>
                </a:solidFill>
                <a:latin typeface="Helvetica" pitchFamily="2" charset="0"/>
                <a:cs typeface="Hadassah Friedlaender" panose="02020603050405020304" pitchFamily="18" charset="-79"/>
              </a:rPr>
              <a:t>i</a:t>
            </a:r>
            <a:r>
              <a:rPr lang="en-US" sz="2800" dirty="0">
                <a:solidFill>
                  <a:srgbClr val="FF0000"/>
                </a:solidFill>
                <a:latin typeface="Helvetica" pitchFamily="2" charset="0"/>
                <a:cs typeface="Hadassah Friedlaender" panose="02020603050405020304" pitchFamily="18" charset="-79"/>
              </a:rPr>
              <a:t> ∊ four ⊂ seven ⊂ family</a:t>
            </a:r>
          </a:p>
        </p:txBody>
      </p:sp>
    </p:spTree>
    <p:extLst>
      <p:ext uri="{BB962C8B-B14F-4D97-AF65-F5344CB8AC3E}">
        <p14:creationId xmlns:p14="http://schemas.microsoft.com/office/powerpoint/2010/main" val="29789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46</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events</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353801" cy="4493538"/>
              </a:xfrm>
              <a:prstGeom prst="rect">
                <a:avLst/>
              </a:prstGeom>
              <a:noFill/>
            </p:spPr>
            <p:txBody>
              <a:bodyPr wrap="square" rtlCol="0">
                <a:spAutoFit/>
              </a:bodyPr>
              <a:lstStyle/>
              <a:p>
                <a:r>
                  <a:rPr lang="en-US" sz="2400" dirty="0">
                    <a:latin typeface="Helvetica" pitchFamily="2" charset="0"/>
                  </a:rPr>
                  <a:t>conditioned on entity = protagonist, we can simply events to </a:t>
                </a:r>
                <a:r>
                  <a:rPr lang="en-US" sz="2400" i="1" dirty="0">
                    <a:latin typeface="Helvetica" pitchFamily="2" charset="0"/>
                  </a:rPr>
                  <a:t>narrative events</a:t>
                </a:r>
                <a:endParaRPr lang="en-US" sz="2400" b="1" dirty="0">
                  <a:latin typeface="Helvetica" pitchFamily="2" charset="0"/>
                </a:endParaRPr>
              </a:p>
              <a:p>
                <a:endParaRPr lang="en-US" sz="2400" dirty="0">
                  <a:latin typeface="Helvetica" pitchFamily="2" charset="0"/>
                </a:endParaRPr>
              </a:p>
              <a:p>
                <a:pPr algn="ctr"/>
                <a14:m>
                  <m:oMath xmlns:m="http://schemas.openxmlformats.org/officeDocument/2006/math">
                    <m:r>
                      <a:rPr lang="en-US" sz="2800" i="1" dirty="0" smtClean="0">
                        <a:latin typeface="Cambria Math" panose="02040503050406030204" pitchFamily="18" charset="0"/>
                      </a:rPr>
                      <m:t>𝑒</m:t>
                    </m:r>
                  </m:oMath>
                </a14:m>
                <a:r>
                  <a:rPr lang="en-US" sz="2800" dirty="0">
                    <a:latin typeface="Helvetica" pitchFamily="2" charset="0"/>
                  </a:rPr>
                  <a:t> = (</a:t>
                </a:r>
                <a:r>
                  <a:rPr lang="en-US" sz="2800" i="1" dirty="0">
                    <a:latin typeface="Helvetica" pitchFamily="2" charset="0"/>
                  </a:rPr>
                  <a:t>verb</a:t>
                </a:r>
                <a:r>
                  <a:rPr lang="en-US" sz="2800" dirty="0">
                    <a:latin typeface="Helvetica" pitchFamily="2" charset="0"/>
                  </a:rPr>
                  <a:t>,</a:t>
                </a:r>
                <a:r>
                  <a:rPr lang="en-US" sz="2800" i="1" dirty="0">
                    <a:latin typeface="Helvetica" pitchFamily="2" charset="0"/>
                  </a:rPr>
                  <a:t> dependency</a:t>
                </a:r>
                <a:r>
                  <a:rPr lang="en-US" sz="2800" dirty="0">
                    <a:latin typeface="Helvetica" pitchFamily="2" charset="0"/>
                  </a:rPr>
                  <a:t>)</a:t>
                </a:r>
              </a:p>
              <a:p>
                <a:pPr algn="ctr"/>
                <a:endParaRPr lang="en-US" sz="2400" i="1" dirty="0">
                  <a:latin typeface="Helvetica" pitchFamily="2" charset="0"/>
                </a:endParaRPr>
              </a:p>
              <a:p>
                <a:r>
                  <a:rPr lang="en-US" sz="2400" dirty="0">
                    <a:latin typeface="Helvetica" pitchFamily="2" charset="0"/>
                  </a:rPr>
                  <a:t>e.g. (</a:t>
                </a:r>
                <a:r>
                  <a:rPr lang="en-US" sz="2400" i="1" dirty="0">
                    <a:latin typeface="Helvetica" pitchFamily="2" charset="0"/>
                  </a:rPr>
                  <a:t>barked, subject</a:t>
                </a:r>
                <a:r>
                  <a:rPr lang="en-US" sz="2400" dirty="0">
                    <a:latin typeface="Helvetica" pitchFamily="2" charset="0"/>
                  </a:rPr>
                  <a:t>)</a:t>
                </a:r>
                <a:endParaRPr lang="en-US" sz="2400" i="1" dirty="0">
                  <a:latin typeface="Helvetica" pitchFamily="2" charset="0"/>
                </a:endParaRPr>
              </a:p>
              <a:p>
                <a:endParaRPr lang="en-US" sz="2400" i="1" dirty="0">
                  <a:latin typeface="Helvetica" pitchFamily="2" charset="0"/>
                </a:endParaRPr>
              </a:p>
              <a:p>
                <a:r>
                  <a:rPr lang="en-US" sz="2400" dirty="0">
                    <a:latin typeface="Helvetica" pitchFamily="2" charset="0"/>
                  </a:rPr>
                  <a:t>once we’ve extracted </a:t>
                </a:r>
                <a:r>
                  <a:rPr lang="en-US" sz="2400" i="1" dirty="0">
                    <a:latin typeface="Helvetica" pitchFamily="2" charset="0"/>
                  </a:rPr>
                  <a:t>narrative events</a:t>
                </a:r>
                <a:r>
                  <a:rPr lang="en-US" sz="2400" dirty="0">
                    <a:latin typeface="Helvetica" pitchFamily="2" charset="0"/>
                  </a:rPr>
                  <a:t>, we need some metric to compare them</a:t>
                </a:r>
              </a:p>
              <a:p>
                <a:endParaRPr lang="en-US" sz="2400" dirty="0">
                  <a:latin typeface="Helvetica" pitchFamily="2" charset="0"/>
                </a:endParaRPr>
              </a:p>
              <a:p>
                <a:r>
                  <a:rPr lang="en-US" sz="2400" dirty="0">
                    <a:latin typeface="Helvetica" pitchFamily="2" charset="0"/>
                  </a:rPr>
                  <a:t>authors propose simply looking at co-occurrence </a:t>
                </a:r>
                <a:r>
                  <a:rPr lang="en-US" sz="2400" b="1" dirty="0">
                    <a:latin typeface="Helvetica" pitchFamily="2" charset="0"/>
                  </a:rPr>
                  <a:t>across </a:t>
                </a:r>
                <a:r>
                  <a:rPr lang="en-US" sz="2400" dirty="0">
                    <a:latin typeface="Helvetica" pitchFamily="2" charset="0"/>
                  </a:rPr>
                  <a:t>documents </a:t>
                </a:r>
                <a:br>
                  <a:rPr lang="en-US" sz="2400" dirty="0">
                    <a:latin typeface="Helvetica" pitchFamily="2" charset="0"/>
                  </a:rPr>
                </a:br>
                <a:endParaRPr lang="en-US" sz="2400" dirty="0">
                  <a:latin typeface="Helvetica" pitchFamily="2" charset="0"/>
                </a:endParaRPr>
              </a:p>
              <a:p>
                <a:r>
                  <a:rPr lang="en-US" sz="2400" dirty="0">
                    <a:latin typeface="Helvetica" pitchFamily="2" charset="0"/>
                  </a:rPr>
                  <a:t>(as events that co-occur likely have relationships, see distributional semantic)</a:t>
                </a:r>
              </a:p>
              <a:p>
                <a:pPr algn="ctr"/>
                <a:r>
                  <a:rPr lang="en-US" dirty="0">
                    <a:hlinkClick r:id="rId3"/>
                  </a:rPr>
                  <a:t>http://en.wikipedia.org/wiki/Distributional_semantics</a:t>
                </a:r>
                <a:endParaRPr lang="en-US" dirty="0">
                  <a:latin typeface="Helvetica" pitchFamily="2" charset="0"/>
                </a:endParaRP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353801" cy="4493538"/>
              </a:xfrm>
              <a:prstGeom prst="rect">
                <a:avLst/>
              </a:prstGeom>
              <a:blipFill>
                <a:blip r:embed="rId4"/>
                <a:stretch>
                  <a:fillRect l="-782" t="-1130" b="-1130"/>
                </a:stretch>
              </a:blipFill>
            </p:spPr>
            <p:txBody>
              <a:bodyPr/>
              <a:lstStyle/>
              <a:p>
                <a:r>
                  <a:rPr lang="en-US">
                    <a:noFill/>
                  </a:rPr>
                  <a:t> </a:t>
                </a:r>
              </a:p>
            </p:txBody>
          </p:sp>
        </mc:Fallback>
      </mc:AlternateContent>
    </p:spTree>
    <p:extLst>
      <p:ext uri="{BB962C8B-B14F-4D97-AF65-F5344CB8AC3E}">
        <p14:creationId xmlns:p14="http://schemas.microsoft.com/office/powerpoint/2010/main" val="39478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47</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events</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521440" cy="4688271"/>
              </a:xfrm>
              <a:prstGeom prst="rect">
                <a:avLst/>
              </a:prstGeom>
              <a:noFill/>
            </p:spPr>
            <p:txBody>
              <a:bodyPr wrap="square" rtlCol="0">
                <a:spAutoFit/>
              </a:bodyPr>
              <a:lstStyle/>
              <a:p>
                <a:r>
                  <a:rPr lang="en-US" sz="2400" dirty="0">
                    <a:latin typeface="Helvetica" pitchFamily="2" charset="0"/>
                  </a:rPr>
                  <a:t>rather than use a more complicated metric like </a:t>
                </a:r>
                <a:r>
                  <a:rPr lang="en-US" sz="2400" dirty="0" err="1">
                    <a:latin typeface="Helvetica" pitchFamily="2" charset="0"/>
                  </a:rPr>
                  <a:t>tf-idf</a:t>
                </a:r>
                <a:r>
                  <a:rPr lang="en-US" sz="2400" dirty="0">
                    <a:latin typeface="Helvetica" pitchFamily="2" charset="0"/>
                  </a:rPr>
                  <a:t>, settle for raw co-occurrence*</a:t>
                </a:r>
              </a:p>
              <a:p>
                <a:endParaRPr lang="en-US" sz="2400" dirty="0">
                  <a:latin typeface="Helvetica" pitchFamily="2" charset="0"/>
                </a:endParaRPr>
              </a:p>
              <a:p>
                <a:r>
                  <a:rPr lang="en-US" sz="2400" dirty="0">
                    <a:latin typeface="Helvetica" pitchFamily="2" charset="0"/>
                  </a:rPr>
                  <a:t>given a corpus of documents ⅆ = {</a:t>
                </a:r>
                <a14:m>
                  <m:oMath xmlns:m="http://schemas.openxmlformats.org/officeDocument/2006/math">
                    <m:r>
                      <a:rPr lang="en-US" sz="2400" i="1" dirty="0">
                        <a:latin typeface="Cambria Math" panose="02040503050406030204" pitchFamily="18" charset="0"/>
                      </a:rPr>
                      <m:t>𝑑</m:t>
                    </m:r>
                  </m:oMath>
                </a14:m>
                <a:r>
                  <a:rPr lang="en-US" sz="2400" baseline="-25000" dirty="0">
                    <a:latin typeface="Helvetica" pitchFamily="2" charset="0"/>
                  </a:rPr>
                  <a:t>1, </a:t>
                </a:r>
                <a14:m>
                  <m:oMath xmlns:m="http://schemas.openxmlformats.org/officeDocument/2006/math">
                    <m:r>
                      <a:rPr lang="en-US" sz="2400" i="1" dirty="0">
                        <a:latin typeface="Cambria Math" panose="02040503050406030204" pitchFamily="18" charset="0"/>
                      </a:rPr>
                      <m:t>𝑑</m:t>
                    </m:r>
                  </m:oMath>
                </a14:m>
                <a:r>
                  <a:rPr lang="en-US" sz="2400" baseline="-25000" dirty="0">
                    <a:latin typeface="Helvetica" pitchFamily="2" charset="0"/>
                  </a:rPr>
                  <a:t>2, </a:t>
                </a:r>
                <a14:m>
                  <m:oMath xmlns:m="http://schemas.openxmlformats.org/officeDocument/2006/math">
                    <m:r>
                      <a:rPr lang="en-US" sz="2400" i="1" dirty="0">
                        <a:latin typeface="Cambria Math" panose="02040503050406030204" pitchFamily="18" charset="0"/>
                      </a:rPr>
                      <m:t>𝑑</m:t>
                    </m:r>
                  </m:oMath>
                </a14:m>
                <a:r>
                  <a:rPr lang="en-US" sz="2400" baseline="-25000" dirty="0">
                    <a:latin typeface="Helvetica" pitchFamily="2" charset="0"/>
                  </a:rPr>
                  <a:t>3,</a:t>
                </a:r>
                <a:r>
                  <a:rPr lang="en-US" sz="2400" dirty="0">
                    <a:latin typeface="Helvetica" pitchFamily="2" charset="0"/>
                  </a:rPr>
                  <a:t>… </a:t>
                </a:r>
                <a14:m>
                  <m:oMath xmlns:m="http://schemas.openxmlformats.org/officeDocument/2006/math">
                    <m:r>
                      <a:rPr lang="en-US" sz="2400" i="1" dirty="0">
                        <a:latin typeface="Cambria Math" panose="02040503050406030204" pitchFamily="18" charset="0"/>
                      </a:rPr>
                      <m:t>𝑑</m:t>
                    </m:r>
                    <m:r>
                      <m:rPr>
                        <m:sty m:val="p"/>
                      </m:rPr>
                      <a:rPr lang="en-US" sz="2400" b="0" i="0" baseline="-25000" dirty="0" smtClean="0">
                        <a:latin typeface="Cambria Math" panose="02040503050406030204" pitchFamily="18" charset="0"/>
                      </a:rPr>
                      <m:t>p</m:t>
                    </m:r>
                  </m:oMath>
                </a14:m>
                <a:r>
                  <a:rPr lang="en-US" sz="2400" dirty="0">
                    <a:latin typeface="Helvetica" pitchFamily="2" charset="0"/>
                  </a:rPr>
                  <a:t>}</a:t>
                </a:r>
              </a:p>
              <a:p>
                <a:endParaRPr lang="en-US" sz="2400" dirty="0">
                  <a:latin typeface="Helvetica" pitchFamily="2" charset="0"/>
                </a:endParaRPr>
              </a:p>
              <a:p>
                <a:r>
                  <a:rPr lang="en-US" sz="2400" dirty="0">
                    <a:latin typeface="Helvetica" pitchFamily="2" charset="0"/>
                  </a:rPr>
                  <a:t>define the likelihood of seeing events </a:t>
                </a:r>
                <a14:m>
                  <m:oMath xmlns:m="http://schemas.openxmlformats.org/officeDocument/2006/math">
                    <m:r>
                      <a:rPr lang="en-US" sz="2400" i="1" dirty="0">
                        <a:latin typeface="Cambria Math" panose="02040503050406030204" pitchFamily="18" charset="0"/>
                      </a:rPr>
                      <m:t>𝑒</m:t>
                    </m:r>
                  </m:oMath>
                </a14:m>
                <a:r>
                  <a:rPr lang="en-US" sz="2400" baseline="-25000" dirty="0">
                    <a:latin typeface="Helvetica" pitchFamily="2" charset="0"/>
                  </a:rPr>
                  <a:t>i</a:t>
                </a:r>
                <a:r>
                  <a:rPr lang="en-US" sz="2400" dirty="0">
                    <a:latin typeface="Helvetica" pitchFamily="2" charset="0"/>
                  </a:rPr>
                  <a:t> and </a:t>
                </a:r>
                <a14:m>
                  <m:oMath xmlns:m="http://schemas.openxmlformats.org/officeDocument/2006/math">
                    <m:r>
                      <a:rPr lang="en-US" sz="2400" i="1" dirty="0">
                        <a:latin typeface="Cambria Math" panose="02040503050406030204" pitchFamily="18" charset="0"/>
                      </a:rPr>
                      <m:t>𝑒</m:t>
                    </m:r>
                  </m:oMath>
                </a14:m>
                <a:r>
                  <a:rPr lang="en-US" sz="2400" baseline="-25000" dirty="0">
                    <a:latin typeface="Helvetica" pitchFamily="2" charset="0"/>
                  </a:rPr>
                  <a:t>j</a:t>
                </a:r>
                <a:r>
                  <a:rPr lang="en-US" sz="2400" dirty="0">
                    <a:latin typeface="Helvetica" pitchFamily="2" charset="0"/>
                  </a:rPr>
                  <a:t> together**: </a:t>
                </a:r>
              </a:p>
              <a:p>
                <a:endParaRPr lang="en-US" sz="2400" dirty="0">
                  <a:latin typeface="Helvetica" pitchFamily="2" charset="0"/>
                </a:endParaRPr>
              </a:p>
              <a:p>
                <a:pPr algn="ctr"/>
                <a14:m>
                  <m:oMath xmlns:m="http://schemas.openxmlformats.org/officeDocument/2006/math">
                    <m:r>
                      <a:rPr lang="en-US" sz="2800" i="1" dirty="0" smtClean="0">
                        <a:latin typeface="Cambria Math" panose="02040503050406030204" pitchFamily="18" charset="0"/>
                      </a:rPr>
                      <m:t>𝑝</m:t>
                    </m:r>
                  </m:oMath>
                </a14:m>
                <a:r>
                  <a:rPr lang="en-US" sz="2800" dirty="0">
                    <a:latin typeface="Helvetica" pitchFamily="2" charset="0"/>
                  </a:rPr>
                  <a:t>(</a:t>
                </a:r>
                <a14:m>
                  <m:oMath xmlns:m="http://schemas.openxmlformats.org/officeDocument/2006/math">
                    <m:r>
                      <a:rPr lang="en-US" sz="2800" i="1" dirty="0">
                        <a:latin typeface="Cambria Math" panose="02040503050406030204" pitchFamily="18" charset="0"/>
                      </a:rPr>
                      <m:t>𝑒</m:t>
                    </m:r>
                  </m:oMath>
                </a14:m>
                <a:r>
                  <a:rPr lang="en-US" sz="2800" baseline="-25000" dirty="0">
                    <a:latin typeface="Helvetica" pitchFamily="2" charset="0"/>
                  </a:rPr>
                  <a:t>i</a:t>
                </a:r>
                <a:r>
                  <a:rPr lang="en-US" sz="2800" dirty="0">
                    <a:latin typeface="Helvetica" pitchFamily="2" charset="0"/>
                  </a:rPr>
                  <a:t>, </a:t>
                </a:r>
                <a14:m>
                  <m:oMath xmlns:m="http://schemas.openxmlformats.org/officeDocument/2006/math">
                    <m:r>
                      <a:rPr lang="en-US" sz="2800" i="1" dirty="0">
                        <a:latin typeface="Cambria Math" panose="02040503050406030204" pitchFamily="18" charset="0"/>
                      </a:rPr>
                      <m:t>𝑒</m:t>
                    </m:r>
                  </m:oMath>
                </a14:m>
                <a:r>
                  <a:rPr lang="en-US" sz="2800" baseline="-25000" dirty="0">
                    <a:latin typeface="Helvetica" pitchFamily="2" charset="0"/>
                  </a:rPr>
                  <a:t>j</a:t>
                </a:r>
                <a:r>
                  <a:rPr lang="en-US" sz="2800" dirty="0">
                    <a:latin typeface="Helvetica" pitchFamily="2" charset="0"/>
                  </a:rPr>
                  <a:t>) = </a:t>
                </a:r>
                <a14:m>
                  <m:oMath xmlns:m="http://schemas.openxmlformats.org/officeDocument/2006/math">
                    <m:f>
                      <m:fPr>
                        <m:ctrlPr>
                          <a:rPr lang="en-US" sz="2800" i="1" smtClean="0">
                            <a:latin typeface="Cambria Math" panose="02040503050406030204" pitchFamily="18" charset="0"/>
                          </a:rPr>
                        </m:ctrlPr>
                      </m:fPr>
                      <m:num>
                        <m:r>
                          <m:rPr>
                            <m:nor/>
                          </m:rPr>
                          <a:rPr lang="en-US" sz="2800" dirty="0">
                            <a:latin typeface="Helvetica" pitchFamily="2" charset="0"/>
                          </a:rPr>
                          <m:t>count</m:t>
                        </m:r>
                        <m:r>
                          <m:rPr>
                            <m:nor/>
                          </m:rPr>
                          <a:rPr lang="en-US" sz="2800" baseline="-25000" dirty="0">
                            <a:latin typeface="Helvetica" pitchFamily="2" charset="0"/>
                          </a:rPr>
                          <m:t>ⅆ</m:t>
                        </m:r>
                        <m:r>
                          <m:rPr>
                            <m:nor/>
                          </m:rPr>
                          <a:rPr lang="en-US" sz="2800" dirty="0">
                            <a:latin typeface="Helvetica" pitchFamily="2" charset="0"/>
                          </a:rPr>
                          <m:t>(</m:t>
                        </m:r>
                        <m:r>
                          <a:rPr lang="en-US" sz="2800" i="1" dirty="0">
                            <a:latin typeface="Cambria Math" panose="02040503050406030204" pitchFamily="18" charset="0"/>
                          </a:rPr>
                          <m:t>𝑒</m:t>
                        </m:r>
                        <m:r>
                          <m:rPr>
                            <m:sty m:val="p"/>
                          </m:rPr>
                          <a:rPr lang="en-US" sz="2800" b="0" i="0" baseline="-25000" dirty="0" smtClean="0">
                            <a:latin typeface="Cambria Math" panose="02040503050406030204" pitchFamily="18" charset="0"/>
                          </a:rPr>
                          <m:t>i</m:t>
                        </m:r>
                        <m:r>
                          <m:rPr>
                            <m:nor/>
                          </m:rPr>
                          <a:rPr lang="en-US" sz="2800" dirty="0">
                            <a:latin typeface="Helvetica" pitchFamily="2" charset="0"/>
                          </a:rPr>
                          <m:t>,</m:t>
                        </m:r>
                        <m:r>
                          <a:rPr lang="en-US" sz="2800" i="1" dirty="0">
                            <a:latin typeface="Cambria Math" panose="02040503050406030204" pitchFamily="18" charset="0"/>
                          </a:rPr>
                          <m:t>𝑒</m:t>
                        </m:r>
                        <m:r>
                          <m:rPr>
                            <m:sty m:val="p"/>
                          </m:rPr>
                          <a:rPr lang="en-US" sz="2800" b="0" i="0" baseline="-25000" dirty="0" smtClean="0">
                            <a:latin typeface="Cambria Math" panose="02040503050406030204" pitchFamily="18" charset="0"/>
                          </a:rPr>
                          <m:t>j</m:t>
                        </m:r>
                        <m:r>
                          <m:rPr>
                            <m:nor/>
                          </m:rPr>
                          <a:rPr lang="en-US" sz="2800" dirty="0">
                            <a:latin typeface="Helvetica" pitchFamily="2" charset="0"/>
                          </a:rPr>
                          <m:t>)</m:t>
                        </m:r>
                      </m:num>
                      <m:den>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𝑒</m:t>
                            </m:r>
                            <m:r>
                              <a:rPr lang="en-US" sz="2800" b="0" i="1" baseline="-25000" smtClean="0">
                                <a:latin typeface="Cambria Math" panose="02040503050406030204" pitchFamily="18" charset="0"/>
                              </a:rPr>
                              <m:t>𝑘</m:t>
                            </m:r>
                            <m:r>
                              <a:rPr lang="en-US" sz="2800" b="0" i="1" smtClean="0">
                                <a:latin typeface="Cambria Math" panose="02040503050406030204" pitchFamily="18" charset="0"/>
                              </a:rPr>
                              <m:t>,</m:t>
                            </m:r>
                            <m:r>
                              <a:rPr lang="en-US" sz="2800" i="1">
                                <a:latin typeface="Cambria Math" panose="02040503050406030204" pitchFamily="18" charset="0"/>
                              </a:rPr>
                              <m:t>𝑒</m:t>
                            </m:r>
                            <m:r>
                              <a:rPr lang="en-US" sz="2800" b="0" i="1" baseline="-25000" smtClean="0">
                                <a:latin typeface="Cambria Math" panose="02040503050406030204" pitchFamily="18" charset="0"/>
                              </a:rPr>
                              <m:t>𝑙</m:t>
                            </m:r>
                          </m:sub>
                          <m:sup/>
                          <m:e>
                            <m:r>
                              <m:rPr>
                                <m:nor/>
                              </m:rPr>
                              <a:rPr lang="en-US" sz="2800" dirty="0">
                                <a:latin typeface="Helvetica" pitchFamily="2" charset="0"/>
                              </a:rPr>
                              <m:t>count</m:t>
                            </m:r>
                            <m:r>
                              <m:rPr>
                                <m:nor/>
                              </m:rPr>
                              <a:rPr lang="en-US" sz="2800" baseline="-25000" dirty="0">
                                <a:latin typeface="Helvetica" pitchFamily="2" charset="0"/>
                              </a:rPr>
                              <m:t>ⅆ</m:t>
                            </m:r>
                            <m:r>
                              <m:rPr>
                                <m:nor/>
                              </m:rPr>
                              <a:rPr lang="en-US" sz="2800" dirty="0">
                                <a:latin typeface="Helvetica" pitchFamily="2" charset="0"/>
                              </a:rPr>
                              <m:t>(</m:t>
                            </m:r>
                            <m:r>
                              <a:rPr lang="en-US" sz="2800" i="1" dirty="0">
                                <a:latin typeface="Cambria Math" panose="02040503050406030204" pitchFamily="18" charset="0"/>
                              </a:rPr>
                              <m:t>𝑒</m:t>
                            </m:r>
                            <m:r>
                              <m:rPr>
                                <m:sty m:val="p"/>
                              </m:rPr>
                              <a:rPr lang="en-US" sz="2800" b="0" i="0" baseline="-25000" dirty="0" smtClean="0">
                                <a:latin typeface="Cambria Math" panose="02040503050406030204" pitchFamily="18" charset="0"/>
                              </a:rPr>
                              <m:t>k</m:t>
                            </m:r>
                            <m:r>
                              <m:rPr>
                                <m:nor/>
                              </m:rPr>
                              <a:rPr lang="en-US" sz="2800" dirty="0">
                                <a:latin typeface="Helvetica" pitchFamily="2" charset="0"/>
                              </a:rPr>
                              <m:t>,</m:t>
                            </m:r>
                            <m:r>
                              <m:rPr>
                                <m:brk m:alnAt="7"/>
                              </m:rPr>
                              <a:rPr lang="en-US" sz="2800" i="1">
                                <a:latin typeface="Cambria Math" panose="02040503050406030204" pitchFamily="18" charset="0"/>
                              </a:rPr>
                              <m:t>𝑒</m:t>
                            </m:r>
                            <m:r>
                              <a:rPr lang="en-US" sz="2800" i="1" baseline="-25000">
                                <a:latin typeface="Cambria Math" panose="02040503050406030204" pitchFamily="18" charset="0"/>
                              </a:rPr>
                              <m:t>𝑙</m:t>
                            </m:r>
                            <m:r>
                              <m:rPr>
                                <m:nor/>
                              </m:rPr>
                              <a:rPr lang="en-US" sz="2800" dirty="0">
                                <a:latin typeface="Helvetica" pitchFamily="2" charset="0"/>
                              </a:rPr>
                              <m:t>)</m:t>
                            </m:r>
                          </m:e>
                        </m:nary>
                      </m:den>
                    </m:f>
                  </m:oMath>
                </a14:m>
                <a:endParaRPr lang="en-US" sz="2400" dirty="0">
                  <a:latin typeface="Helvetica" pitchFamily="2" charset="0"/>
                </a:endParaRPr>
              </a:p>
              <a:p>
                <a:endParaRPr lang="en-US" sz="2400" dirty="0">
                  <a:latin typeface="Helvetica" pitchFamily="2" charset="0"/>
                </a:endParaRPr>
              </a:p>
              <a:p>
                <a:pPr algn="ctr"/>
                <a14:m>
                  <m:oMath xmlns:m="http://schemas.openxmlformats.org/officeDocument/2006/math">
                    <m:r>
                      <m:rPr>
                        <m:nor/>
                      </m:rPr>
                      <a:rPr lang="en-US" sz="2400" dirty="0">
                        <a:latin typeface="Helvetica" pitchFamily="2" charset="0"/>
                      </a:rPr>
                      <m:t>count</m:t>
                    </m:r>
                    <m:r>
                      <m:rPr>
                        <m:nor/>
                      </m:rPr>
                      <a:rPr lang="en-US" sz="2400" baseline="-25000" dirty="0">
                        <a:latin typeface="Helvetica" pitchFamily="2" charset="0"/>
                      </a:rPr>
                      <m:t>ⅆ</m:t>
                    </m:r>
                    <m:r>
                      <m:rPr>
                        <m:nor/>
                      </m:rPr>
                      <a:rPr lang="en-US" sz="2400" dirty="0">
                        <a:latin typeface="Helvetica" pitchFamily="2" charset="0"/>
                      </a:rPr>
                      <m:t>(</m:t>
                    </m:r>
                    <m:r>
                      <a:rPr lang="en-US" sz="2400" i="1" dirty="0">
                        <a:latin typeface="Cambria Math" panose="02040503050406030204" pitchFamily="18" charset="0"/>
                      </a:rPr>
                      <m:t>𝑒</m:t>
                    </m:r>
                    <m:r>
                      <m:rPr>
                        <m:sty m:val="p"/>
                      </m:rPr>
                      <a:rPr lang="en-US" sz="2400" baseline="-25000" dirty="0">
                        <a:latin typeface="Cambria Math" panose="02040503050406030204" pitchFamily="18" charset="0"/>
                      </a:rPr>
                      <m:t>i</m:t>
                    </m:r>
                    <m:r>
                      <m:rPr>
                        <m:nor/>
                      </m:rPr>
                      <a:rPr lang="en-US" sz="2400" dirty="0">
                        <a:latin typeface="Helvetica" pitchFamily="2" charset="0"/>
                      </a:rPr>
                      <m:t>,</m:t>
                    </m:r>
                    <m:r>
                      <m:rPr>
                        <m:nor/>
                      </m:rPr>
                      <a:rPr lang="en-US" sz="2400" baseline="-25000" dirty="0">
                        <a:latin typeface="Helvetica" pitchFamily="2" charset="0"/>
                      </a:rPr>
                      <m:t> </m:t>
                    </m:r>
                    <m:r>
                      <a:rPr lang="en-US" sz="2400" i="1" dirty="0">
                        <a:latin typeface="Cambria Math" panose="02040503050406030204" pitchFamily="18" charset="0"/>
                      </a:rPr>
                      <m:t>𝑒</m:t>
                    </m:r>
                    <m:r>
                      <m:rPr>
                        <m:nor/>
                      </m:rPr>
                      <a:rPr lang="en-US" sz="2400" baseline="-25000" dirty="0">
                        <a:latin typeface="Helvetica" pitchFamily="2" charset="0"/>
                      </a:rPr>
                      <m:t>j</m:t>
                    </m:r>
                    <m:r>
                      <m:rPr>
                        <m:nor/>
                      </m:rPr>
                      <a:rPr lang="en-US" sz="2400" dirty="0">
                        <a:latin typeface="Helvetica" pitchFamily="2" charset="0"/>
                      </a:rPr>
                      <m:t>)</m:t>
                    </m:r>
                  </m:oMath>
                </a14:m>
                <a:r>
                  <a:rPr lang="en-US" sz="2400" dirty="0">
                    <a:latin typeface="Helvetica" pitchFamily="2" charset="0"/>
                  </a:rPr>
                  <a:t> =</a:t>
                </a:r>
                <a:r>
                  <a:rPr lang="en-US" sz="2400" b="1" dirty="0"/>
                  <a:t> </a:t>
                </a:r>
                <a14:m>
                  <m:oMath xmlns:m="http://schemas.openxmlformats.org/officeDocument/2006/math">
                    <m:d>
                      <m:dPr>
                        <m:begChr m:val="|"/>
                        <m:endChr m:val="|"/>
                        <m:ctrlPr>
                          <a:rPr lang="en-US" sz="2400" b="1" i="1" dirty="0">
                            <a:latin typeface="Cambria Math" panose="02040503050406030204" pitchFamily="18" charset="0"/>
                          </a:rPr>
                        </m:ctrlPr>
                      </m:dPr>
                      <m:e>
                        <m:r>
                          <a:rPr lang="en-US" sz="2400" b="1" i="1" dirty="0">
                            <a:latin typeface="Cambria Math" panose="02040503050406030204" pitchFamily="18" charset="0"/>
                          </a:rPr>
                          <m:t> </m:t>
                        </m:r>
                        <m:d>
                          <m:dPr>
                            <m:begChr m:val="{"/>
                            <m:endChr m:val="|"/>
                            <m:ctrlPr>
                              <a:rPr lang="en-US" sz="2400" b="0" i="1" dirty="0" smtClean="0">
                                <a:latin typeface="Cambria Math" panose="02040503050406030204" pitchFamily="18" charset="0"/>
                              </a:rPr>
                            </m:ctrlPr>
                          </m:dPr>
                          <m:e>
                            <m:r>
                              <a:rPr lang="en-US" sz="2400" i="1" dirty="0">
                                <a:latin typeface="Cambria Math" panose="02040503050406030204" pitchFamily="18" charset="0"/>
                              </a:rPr>
                              <m:t>𝑑</m:t>
                            </m:r>
                            <m:r>
                              <a:rPr lang="en-US" sz="2400" i="1" dirty="0">
                                <a:latin typeface="Cambria Math" panose="02040503050406030204" pitchFamily="18" charset="0"/>
                              </a:rPr>
                              <m:t>∊</m:t>
                            </m:r>
                            <m:r>
                              <m:rPr>
                                <m:nor/>
                              </m:rPr>
                              <a:rPr lang="en-US" sz="2400" dirty="0">
                                <a:latin typeface="Helvetica" pitchFamily="2" charset="0"/>
                              </a:rPr>
                              <m:t>ⅆ</m:t>
                            </m:r>
                            <m:r>
                              <a:rPr lang="en-US" sz="2400" b="0" i="1" dirty="0" smtClean="0">
                                <a:latin typeface="Cambria Math" panose="02040503050406030204" pitchFamily="18" charset="0"/>
                              </a:rPr>
                              <m:t> </m:t>
                            </m:r>
                          </m:e>
                        </m:d>
                        <m:r>
                          <a:rPr lang="en-US" sz="2400" b="0" i="1" dirty="0" smtClean="0">
                            <a:latin typeface="Cambria Math" panose="02040503050406030204" pitchFamily="18" charset="0"/>
                          </a:rPr>
                          <m:t> </m:t>
                        </m:r>
                        <m:r>
                          <a:rPr lang="en-US" sz="2400" i="1" dirty="0">
                            <a:latin typeface="Cambria Math" panose="02040503050406030204" pitchFamily="18" charset="0"/>
                          </a:rPr>
                          <m:t>𝑒</m:t>
                        </m:r>
                        <m:r>
                          <a:rPr lang="en-US" sz="2400" i="1" baseline="-25000" dirty="0">
                            <a:latin typeface="Cambria Math" panose="02040503050406030204" pitchFamily="18" charset="0"/>
                          </a:rPr>
                          <m:t>𝑖</m:t>
                        </m:r>
                        <m:r>
                          <a:rPr lang="en-US" sz="2400" i="1" dirty="0">
                            <a:latin typeface="Cambria Math" panose="02040503050406030204" pitchFamily="18" charset="0"/>
                          </a:rPr>
                          <m:t>∊</m:t>
                        </m:r>
                        <m:r>
                          <a:rPr lang="en-US" sz="2400" i="1" dirty="0">
                            <a:latin typeface="Cambria Math" panose="02040503050406030204" pitchFamily="18" charset="0"/>
                          </a:rPr>
                          <m:t>𝑑</m:t>
                        </m:r>
                        <m:r>
                          <a:rPr lang="en-US" sz="2400" i="1" baseline="-25000" dirty="0">
                            <a:latin typeface="Cambria Math" panose="02040503050406030204" pitchFamily="18" charset="0"/>
                          </a:rPr>
                          <m:t> </m:t>
                        </m:r>
                        <m:r>
                          <a:rPr lang="en-US" sz="2400" i="1" dirty="0">
                            <a:latin typeface="Cambria Math" panose="02040503050406030204" pitchFamily="18" charset="0"/>
                          </a:rPr>
                          <m:t>𝑎𝑛𝑑</m:t>
                        </m:r>
                        <m:r>
                          <a:rPr lang="en-US" sz="2400" i="1" dirty="0">
                            <a:latin typeface="Cambria Math" panose="02040503050406030204" pitchFamily="18" charset="0"/>
                          </a:rPr>
                          <m:t> </m:t>
                        </m:r>
                        <m:r>
                          <a:rPr lang="en-US" sz="2400" i="1" dirty="0">
                            <a:latin typeface="Cambria Math" panose="02040503050406030204" pitchFamily="18" charset="0"/>
                          </a:rPr>
                          <m:t>𝑒𝑗</m:t>
                        </m:r>
                        <m:r>
                          <a:rPr lang="en-US" sz="2400" i="1" dirty="0">
                            <a:latin typeface="Cambria Math" panose="02040503050406030204" pitchFamily="18" charset="0"/>
                          </a:rPr>
                          <m:t>∊</m:t>
                        </m:r>
                        <m:r>
                          <a:rPr lang="en-US" sz="2400" i="1" dirty="0">
                            <a:latin typeface="Cambria Math" panose="02040503050406030204" pitchFamily="18" charset="0"/>
                          </a:rPr>
                          <m:t>𝑑</m:t>
                        </m:r>
                        <m:r>
                          <a:rPr lang="en-US" sz="2400" i="1" dirty="0">
                            <a:latin typeface="Cambria Math" panose="02040503050406030204" pitchFamily="18" charset="0"/>
                          </a:rPr>
                          <m:t>} </m:t>
                        </m:r>
                      </m:e>
                    </m:d>
                  </m:oMath>
                </a14:m>
                <a:endParaRPr lang="en-US" sz="2400" dirty="0">
                  <a:latin typeface="Helvetica" pitchFamily="2" charset="0"/>
                </a:endParaRPr>
              </a:p>
              <a:p>
                <a:pPr algn="r"/>
                <a:endParaRPr lang="en-US" dirty="0">
                  <a:latin typeface="Helvetica" pitchFamily="2" charset="0"/>
                </a:endParaRPr>
              </a:p>
              <a:p>
                <a:pPr algn="r"/>
                <a:br>
                  <a:rPr lang="en-US" dirty="0">
                    <a:latin typeface="Helvetica" pitchFamily="2" charset="0"/>
                  </a:rPr>
                </a:br>
                <a:r>
                  <a:rPr lang="en-US" dirty="0">
                    <a:latin typeface="Helvetica" pitchFamily="2" charset="0"/>
                  </a:rPr>
                  <a:t>*discounting rare events</a:t>
                </a: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521440" cy="4688271"/>
              </a:xfrm>
              <a:prstGeom prst="rect">
                <a:avLst/>
              </a:prstGeom>
              <a:blipFill>
                <a:blip r:embed="rId3"/>
                <a:stretch>
                  <a:fillRect l="-771" t="-1081" r="-330" b="-81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20ABCC86-36E4-A544-BC19-16CFD836A8FE}"/>
              </a:ext>
            </a:extLst>
          </p:cNvPr>
          <p:cNvSpPr/>
          <p:nvPr/>
        </p:nvSpPr>
        <p:spPr>
          <a:xfrm>
            <a:off x="278672" y="5459426"/>
            <a:ext cx="3378928" cy="954107"/>
          </a:xfrm>
          <a:prstGeom prst="rect">
            <a:avLst/>
          </a:prstGeom>
        </p:spPr>
        <p:txBody>
          <a:bodyPr wrap="square">
            <a:spAutoFit/>
          </a:bodyPr>
          <a:lstStyle/>
          <a:p>
            <a:r>
              <a:rPr lang="en-US" sz="2800" dirty="0">
                <a:solidFill>
                  <a:srgbClr val="FF0000"/>
                </a:solidFill>
                <a:latin typeface="Helvetica" pitchFamily="2" charset="0"/>
                <a:cs typeface="Hadassah Friedlaender" panose="02020603050405020304" pitchFamily="18" charset="-79"/>
              </a:rPr>
              <a:t>narrative coherence assumption?</a:t>
            </a:r>
          </a:p>
        </p:txBody>
      </p:sp>
    </p:spTree>
    <p:extLst>
      <p:ext uri="{BB962C8B-B14F-4D97-AF65-F5344CB8AC3E}">
        <p14:creationId xmlns:p14="http://schemas.microsoft.com/office/powerpoint/2010/main" val="68345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48</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events</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521440" cy="4695388"/>
              </a:xfrm>
              <a:prstGeom prst="rect">
                <a:avLst/>
              </a:prstGeom>
              <a:noFill/>
            </p:spPr>
            <p:txBody>
              <a:bodyPr wrap="square" rtlCol="0">
                <a:spAutoFit/>
              </a:bodyPr>
              <a:lstStyle/>
              <a:p>
                <a:r>
                  <a:rPr lang="en-US" sz="2400" dirty="0">
                    <a:latin typeface="Helvetica" pitchFamily="2" charset="0"/>
                  </a:rPr>
                  <a:t>we can then create a pairwise mutual information score, </a:t>
                </a:r>
                <a:r>
                  <a:rPr lang="en-US" sz="2400" dirty="0" err="1">
                    <a:latin typeface="Helvetica" pitchFamily="2" charset="0"/>
                  </a:rPr>
                  <a:t>pmi</a:t>
                </a:r>
                <a:r>
                  <a:rPr lang="en-US" sz="2400" dirty="0">
                    <a:latin typeface="Helvetica" pitchFamily="2" charset="0"/>
                  </a:rPr>
                  <a:t>:</a:t>
                </a:r>
              </a:p>
              <a:p>
                <a:endParaRPr lang="en-US" sz="2400" dirty="0">
                  <a:latin typeface="Helvetica" pitchFamily="2" charset="0"/>
                </a:endParaRPr>
              </a:p>
              <a:p>
                <a:pPr algn="ctr"/>
                <a14:m>
                  <m:oMath xmlns:m="http://schemas.openxmlformats.org/officeDocument/2006/math">
                    <m:r>
                      <m:rPr>
                        <m:sty m:val="p"/>
                      </m:rPr>
                      <a:rPr lang="en-US" sz="2800" i="0" dirty="0" smtClean="0">
                        <a:latin typeface="Cambria Math" panose="02040503050406030204" pitchFamily="18" charset="0"/>
                      </a:rPr>
                      <m:t>p</m:t>
                    </m:r>
                    <m:r>
                      <m:rPr>
                        <m:sty m:val="p"/>
                      </m:rPr>
                      <a:rPr lang="en-US" sz="2800" b="0" i="0" dirty="0" smtClean="0">
                        <a:latin typeface="Cambria Math" panose="02040503050406030204" pitchFamily="18" charset="0"/>
                      </a:rPr>
                      <m:t>mi</m:t>
                    </m:r>
                  </m:oMath>
                </a14:m>
                <a:r>
                  <a:rPr lang="en-US" sz="2800" dirty="0">
                    <a:latin typeface="Helvetica" pitchFamily="2" charset="0"/>
                  </a:rPr>
                  <a:t>(</a:t>
                </a:r>
                <a14:m>
                  <m:oMath xmlns:m="http://schemas.openxmlformats.org/officeDocument/2006/math">
                    <m:r>
                      <a:rPr lang="en-US" sz="2800" i="1" dirty="0">
                        <a:latin typeface="Cambria Math" panose="02040503050406030204" pitchFamily="18" charset="0"/>
                      </a:rPr>
                      <m:t>𝑒</m:t>
                    </m:r>
                  </m:oMath>
                </a14:m>
                <a:r>
                  <a:rPr lang="en-US" sz="2800" baseline="-25000" dirty="0">
                    <a:latin typeface="Helvetica" pitchFamily="2" charset="0"/>
                  </a:rPr>
                  <a:t>i</a:t>
                </a:r>
                <a:r>
                  <a:rPr lang="en-US" sz="2800" dirty="0">
                    <a:latin typeface="Helvetica" pitchFamily="2" charset="0"/>
                  </a:rPr>
                  <a:t>, </a:t>
                </a:r>
                <a14:m>
                  <m:oMath xmlns:m="http://schemas.openxmlformats.org/officeDocument/2006/math">
                    <m:r>
                      <a:rPr lang="en-US" sz="2800" i="1" dirty="0">
                        <a:latin typeface="Cambria Math" panose="02040503050406030204" pitchFamily="18" charset="0"/>
                      </a:rPr>
                      <m:t>𝑒</m:t>
                    </m:r>
                  </m:oMath>
                </a14:m>
                <a:r>
                  <a:rPr lang="en-US" sz="2800" baseline="-25000" dirty="0">
                    <a:latin typeface="Helvetica" pitchFamily="2" charset="0"/>
                  </a:rPr>
                  <a:t>j</a:t>
                </a:r>
                <a:r>
                  <a:rPr lang="en-US" sz="2800" dirty="0">
                    <a:latin typeface="Helvetica" pitchFamily="2" charset="0"/>
                  </a:rPr>
                  <a:t>) = log </a:t>
                </a:r>
                <a14:m>
                  <m:oMath xmlns:m="http://schemas.openxmlformats.org/officeDocument/2006/math">
                    <m:f>
                      <m:fPr>
                        <m:ctrlPr>
                          <a:rPr lang="en-US" sz="2800" i="1" smtClean="0">
                            <a:latin typeface="Cambria Math" panose="02040503050406030204" pitchFamily="18" charset="0"/>
                          </a:rPr>
                        </m:ctrlPr>
                      </m:fPr>
                      <m:num>
                        <m:r>
                          <a:rPr lang="en-US" sz="2800" i="1" dirty="0">
                            <a:latin typeface="Cambria Math" panose="02040503050406030204" pitchFamily="18" charset="0"/>
                          </a:rPr>
                          <m:t>𝑝</m:t>
                        </m:r>
                        <m:r>
                          <m:rPr>
                            <m:nor/>
                          </m:rPr>
                          <a:rPr lang="en-US" sz="2800" dirty="0">
                            <a:latin typeface="Helvetica" pitchFamily="2" charset="0"/>
                          </a:rPr>
                          <m:t>(</m:t>
                        </m:r>
                        <m:r>
                          <a:rPr lang="en-US" sz="2800" i="1" dirty="0">
                            <a:latin typeface="Cambria Math" panose="02040503050406030204" pitchFamily="18" charset="0"/>
                          </a:rPr>
                          <m:t>𝑒</m:t>
                        </m:r>
                        <m:r>
                          <m:rPr>
                            <m:nor/>
                          </m:rPr>
                          <a:rPr lang="en-US" sz="2800" baseline="-25000" dirty="0">
                            <a:latin typeface="Helvetica" pitchFamily="2" charset="0"/>
                          </a:rPr>
                          <m:t>i</m:t>
                        </m:r>
                        <m:r>
                          <m:rPr>
                            <m:nor/>
                          </m:rPr>
                          <a:rPr lang="en-US" sz="2800" dirty="0">
                            <a:latin typeface="Helvetica" pitchFamily="2" charset="0"/>
                          </a:rPr>
                          <m:t>, </m:t>
                        </m:r>
                        <m:r>
                          <a:rPr lang="en-US" sz="2800" i="1" dirty="0">
                            <a:latin typeface="Cambria Math" panose="02040503050406030204" pitchFamily="18" charset="0"/>
                          </a:rPr>
                          <m:t>𝑒</m:t>
                        </m:r>
                        <m:r>
                          <m:rPr>
                            <m:nor/>
                          </m:rPr>
                          <a:rPr lang="en-US" sz="2800" baseline="-25000" dirty="0">
                            <a:latin typeface="Helvetica" pitchFamily="2" charset="0"/>
                          </a:rPr>
                          <m:t>j</m:t>
                        </m:r>
                        <m:r>
                          <m:rPr>
                            <m:nor/>
                          </m:rPr>
                          <a:rPr lang="en-US" sz="2800" dirty="0">
                            <a:latin typeface="Helvetica" pitchFamily="2" charset="0"/>
                          </a:rPr>
                          <m:t>)</m:t>
                        </m:r>
                      </m:num>
                      <m:den>
                        <m:r>
                          <a:rPr lang="en-US" sz="2800" i="1" dirty="0">
                            <a:latin typeface="Cambria Math" panose="02040503050406030204" pitchFamily="18" charset="0"/>
                          </a:rPr>
                          <m:t>𝑝</m:t>
                        </m:r>
                        <m:r>
                          <m:rPr>
                            <m:nor/>
                          </m:rPr>
                          <a:rPr lang="en-US" sz="2800" dirty="0">
                            <a:latin typeface="Helvetica" pitchFamily="2" charset="0"/>
                          </a:rPr>
                          <m:t>(</m:t>
                        </m:r>
                        <m:r>
                          <a:rPr lang="en-US" sz="2800" i="1" dirty="0">
                            <a:latin typeface="Cambria Math" panose="02040503050406030204" pitchFamily="18" charset="0"/>
                          </a:rPr>
                          <m:t>𝑒</m:t>
                        </m:r>
                        <m:r>
                          <m:rPr>
                            <m:nor/>
                          </m:rPr>
                          <a:rPr lang="en-US" sz="2800" baseline="-25000" dirty="0">
                            <a:latin typeface="Helvetica" pitchFamily="2" charset="0"/>
                          </a:rPr>
                          <m:t>i</m:t>
                        </m:r>
                        <m:r>
                          <m:rPr>
                            <m:nor/>
                          </m:rPr>
                          <a:rPr lang="en-US" sz="2800" dirty="0">
                            <a:latin typeface="Helvetica" pitchFamily="2" charset="0"/>
                          </a:rPr>
                          <m:t>)</m:t>
                        </m:r>
                        <m:r>
                          <a:rPr lang="en-US" sz="2800" i="1" dirty="0">
                            <a:latin typeface="Cambria Math" panose="02040503050406030204" pitchFamily="18" charset="0"/>
                          </a:rPr>
                          <m:t>𝑝</m:t>
                        </m:r>
                        <m:r>
                          <m:rPr>
                            <m:nor/>
                          </m:rPr>
                          <a:rPr lang="en-US" sz="2800" dirty="0">
                            <a:latin typeface="Helvetica" pitchFamily="2" charset="0"/>
                          </a:rPr>
                          <m:t>(</m:t>
                        </m:r>
                        <m:r>
                          <a:rPr lang="en-US" sz="2800" i="1" dirty="0">
                            <a:latin typeface="Cambria Math" panose="02040503050406030204" pitchFamily="18" charset="0"/>
                          </a:rPr>
                          <m:t>𝑒</m:t>
                        </m:r>
                        <m:r>
                          <m:rPr>
                            <m:nor/>
                          </m:rPr>
                          <a:rPr lang="en-US" sz="2800" baseline="-25000" dirty="0">
                            <a:latin typeface="Helvetica" pitchFamily="2" charset="0"/>
                          </a:rPr>
                          <m:t>j</m:t>
                        </m:r>
                        <m:r>
                          <m:rPr>
                            <m:nor/>
                          </m:rPr>
                          <a:rPr lang="en-US" sz="2800" dirty="0">
                            <a:latin typeface="Helvetica" pitchFamily="2" charset="0"/>
                          </a:rPr>
                          <m:t>)</m:t>
                        </m:r>
                      </m:den>
                    </m:f>
                  </m:oMath>
                </a14:m>
                <a:r>
                  <a:rPr lang="en-US" sz="2400" dirty="0">
                    <a:latin typeface="Helvetica" pitchFamily="2" charset="0"/>
                  </a:rPr>
                  <a:t>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    </m:t>
                    </m:r>
                    <m:r>
                      <a:rPr lang="en-US" sz="2400" i="1" dirty="0" smtClean="0">
                        <a:latin typeface="Cambria Math" panose="02040503050406030204" pitchFamily="18" charset="0"/>
                        <a:ea typeface="Cambria Math" panose="02040503050406030204" pitchFamily="18" charset="0"/>
                      </a:rPr>
                      <m:t>≥</m:t>
                    </m:r>
                  </m:oMath>
                </a14:m>
                <a:r>
                  <a:rPr lang="en-US" sz="2400" dirty="0">
                    <a:latin typeface="Helvetica" pitchFamily="2" charset="0"/>
                  </a:rPr>
                  <a:t> 0</a:t>
                </a:r>
              </a:p>
              <a:p>
                <a:endParaRPr lang="en-US" sz="2400" dirty="0">
                  <a:latin typeface="Helvetica" pitchFamily="2" charset="0"/>
                </a:endParaRPr>
              </a:p>
              <a:p>
                <a:r>
                  <a:rPr lang="en-US" sz="2400" dirty="0">
                    <a:latin typeface="Helvetica" pitchFamily="2" charset="0"/>
                  </a:rPr>
                  <a:t>an affinity score that can assist in finding similar events</a:t>
                </a:r>
              </a:p>
              <a:p>
                <a:endParaRPr lang="en-US" sz="2400" dirty="0">
                  <a:latin typeface="Helvetica" pitchFamily="2" charset="0"/>
                </a:endParaRPr>
              </a:p>
              <a:p>
                <a:r>
                  <a:rPr lang="en-US" sz="2400" dirty="0">
                    <a:latin typeface="Helvetica" pitchFamily="2" charset="0"/>
                  </a:rPr>
                  <a:t>e.g. predicting next event given a set of events</a:t>
                </a:r>
              </a:p>
              <a:p>
                <a:endParaRPr lang="en-US" sz="2400" dirty="0">
                  <a:latin typeface="Helvetica" pitchFamily="2" charset="0"/>
                </a:endParaRPr>
              </a:p>
              <a:p>
                <a:pPr algn="ctr"/>
                <a14:m>
                  <m:oMath xmlns:m="http://schemas.openxmlformats.org/officeDocument/2006/math">
                    <m:r>
                      <m:rPr>
                        <m:sty m:val="p"/>
                      </m:rPr>
                      <a:rPr lang="en-US" sz="2400" b="0" i="0" dirty="0" smtClean="0">
                        <a:latin typeface="Cambria Math" panose="02040503050406030204" pitchFamily="18" charset="0"/>
                      </a:rPr>
                      <m:t>next</m:t>
                    </m:r>
                  </m:oMath>
                </a14:m>
                <a:r>
                  <a:rPr lang="en-US" sz="2400" dirty="0">
                    <a:latin typeface="Helvetica" pitchFamily="2" charset="0"/>
                  </a:rPr>
                  <a:t>({</a:t>
                </a:r>
                <a14:m>
                  <m:oMath xmlns:m="http://schemas.openxmlformats.org/officeDocument/2006/math">
                    <m:r>
                      <a:rPr lang="en-US" sz="2400" i="1" dirty="0">
                        <a:latin typeface="Cambria Math" panose="02040503050406030204" pitchFamily="18" charset="0"/>
                      </a:rPr>
                      <m:t>𝑒</m:t>
                    </m:r>
                  </m:oMath>
                </a14:m>
                <a:r>
                  <a:rPr lang="en-US" sz="2400" baseline="-25000" dirty="0">
                    <a:latin typeface="Helvetica" pitchFamily="2" charset="0"/>
                  </a:rPr>
                  <a:t>1</a:t>
                </a:r>
                <a:r>
                  <a:rPr lang="en-US" sz="2400" dirty="0">
                    <a:latin typeface="Helvetica" pitchFamily="2" charset="0"/>
                  </a:rPr>
                  <a:t>,</a:t>
                </a:r>
                <a:r>
                  <a:rPr lang="en-US" sz="2400" baseline="-25000" dirty="0">
                    <a:latin typeface="Helvetica" pitchFamily="2" charset="0"/>
                  </a:rPr>
                  <a:t> </a:t>
                </a:r>
                <a14:m>
                  <m:oMath xmlns:m="http://schemas.openxmlformats.org/officeDocument/2006/math">
                    <m:r>
                      <a:rPr lang="en-US" sz="2400" i="1" dirty="0">
                        <a:latin typeface="Cambria Math" panose="02040503050406030204" pitchFamily="18" charset="0"/>
                      </a:rPr>
                      <m:t>𝑒</m:t>
                    </m:r>
                  </m:oMath>
                </a14:m>
                <a:r>
                  <a:rPr lang="en-US" sz="2400" baseline="-25000" dirty="0">
                    <a:latin typeface="Helvetica" pitchFamily="2" charset="0"/>
                  </a:rPr>
                  <a:t>2</a:t>
                </a:r>
                <a:r>
                  <a:rPr lang="en-US" sz="2400" dirty="0">
                    <a:latin typeface="Helvetica" pitchFamily="2" charset="0"/>
                  </a:rPr>
                  <a:t>, …</a:t>
                </a:r>
                <a:r>
                  <a:rPr lang="en-US" sz="2400" baseline="-25000" dirty="0">
                    <a:latin typeface="Helvetica" pitchFamily="2" charset="0"/>
                  </a:rPr>
                  <a:t> </a:t>
                </a:r>
                <a14:m>
                  <m:oMath xmlns:m="http://schemas.openxmlformats.org/officeDocument/2006/math">
                    <m:r>
                      <a:rPr lang="en-US" sz="2400" i="1" dirty="0">
                        <a:latin typeface="Cambria Math" panose="02040503050406030204" pitchFamily="18" charset="0"/>
                      </a:rPr>
                      <m:t>𝑒</m:t>
                    </m:r>
                  </m:oMath>
                </a14:m>
                <a:r>
                  <a:rPr lang="en-US" sz="2400" baseline="-25000" dirty="0">
                    <a:latin typeface="Helvetica" pitchFamily="2" charset="0"/>
                  </a:rPr>
                  <a:t>n</a:t>
                </a:r>
                <a:r>
                  <a:rPr lang="en-US" sz="2400" dirty="0">
                    <a:latin typeface="Helvetica" pitchFamily="2" charset="0"/>
                  </a:rPr>
                  <a:t>}) = </a:t>
                </a:r>
                <a14:m>
                  <m:oMath xmlns:m="http://schemas.openxmlformats.org/officeDocument/2006/math">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argmax</m:t>
                        </m:r>
                      </m:e>
                      <m:lim>
                        <m:r>
                          <a:rPr lang="en-US" sz="2400" b="0" i="1" smtClean="0">
                            <a:latin typeface="Cambria Math" panose="02040503050406030204" pitchFamily="18" charset="0"/>
                          </a:rPr>
                          <m:t>𝑥</m:t>
                        </m:r>
                      </m:lim>
                    </m:limLow>
                  </m:oMath>
                </a14:m>
                <a:r>
                  <a:rPr lang="en-US" sz="2000" dirty="0">
                    <a:latin typeface="Helvetica" pitchFamily="2" charset="0"/>
                  </a:rPr>
                  <a:t> </a:t>
                </a:r>
                <a14:m>
                  <m:oMath xmlns:m="http://schemas.openxmlformats.org/officeDocument/2006/math">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r>
                          <m:rPr>
                            <m:sty m:val="p"/>
                          </m:rPr>
                          <a:rPr lang="en-US" sz="2000">
                            <a:latin typeface="Cambria Math" panose="02040503050406030204" pitchFamily="18" charset="0"/>
                          </a:rPr>
                          <m:t>pmi</m:t>
                        </m:r>
                        <m:r>
                          <a:rPr lang="en-US" sz="2000" i="1">
                            <a:latin typeface="Cambria Math" panose="02040503050406030204" pitchFamily="18" charset="0"/>
                          </a:rPr>
                          <m:t>(</m:t>
                        </m:r>
                        <m:r>
                          <a:rPr lang="en-US" sz="2000" i="1" dirty="0">
                            <a:latin typeface="Cambria Math" panose="02040503050406030204" pitchFamily="18" charset="0"/>
                          </a:rPr>
                          <m:t>𝑒</m:t>
                        </m:r>
                        <m:r>
                          <a:rPr lang="en-US" sz="2000" i="1" baseline="-25000" dirty="0">
                            <a:latin typeface="Cambria Math" panose="02040503050406030204" pitchFamily="18" charset="0"/>
                          </a:rPr>
                          <m:t>𝑖</m:t>
                        </m:r>
                        <m:r>
                          <a:rPr lang="en-US" sz="2000" i="1" dirty="0">
                            <a:latin typeface="Cambria Math" panose="02040503050406030204" pitchFamily="18" charset="0"/>
                          </a:rPr>
                          <m:t>,</m:t>
                        </m:r>
                        <m:r>
                          <a:rPr lang="en-US" sz="2000" i="1" baseline="-25000" dirty="0">
                            <a:latin typeface="Cambria Math" panose="02040503050406030204" pitchFamily="18" charset="0"/>
                          </a:rPr>
                          <m:t> </m:t>
                        </m:r>
                        <m:r>
                          <a:rPr lang="en-US" sz="2000" i="1" dirty="0">
                            <a:latin typeface="Cambria Math" panose="02040503050406030204" pitchFamily="18" charset="0"/>
                          </a:rPr>
                          <m:t>𝑥</m:t>
                        </m:r>
                        <m:r>
                          <a:rPr lang="en-US" sz="2000" i="1">
                            <a:latin typeface="Cambria Math" panose="02040503050406030204" pitchFamily="18" charset="0"/>
                          </a:rPr>
                          <m:t>)</m:t>
                        </m:r>
                      </m:e>
                    </m:nary>
                  </m:oMath>
                </a14:m>
                <a:br>
                  <a:rPr lang="en-US" sz="2000" dirty="0">
                    <a:latin typeface="Helvetica" pitchFamily="2" charset="0"/>
                  </a:rPr>
                </a:br>
                <a:endParaRPr lang="en-US" sz="2000" dirty="0">
                  <a:latin typeface="Helvetica" pitchFamily="2" charset="0"/>
                </a:endParaRPr>
              </a:p>
              <a:p>
                <a:pPr algn="ctr"/>
                <a:r>
                  <a:rPr lang="en-US" sz="2400" dirty="0">
                    <a:latin typeface="Helvetica" pitchFamily="2" charset="0"/>
                  </a:rPr>
                  <a:t>(note: requires </a:t>
                </a:r>
                <a14:m>
                  <m:oMath xmlns:m="http://schemas.openxmlformats.org/officeDocument/2006/math">
                    <m:r>
                      <a:rPr lang="en-US" sz="2400" i="1" dirty="0">
                        <a:latin typeface="Cambria Math" panose="02040503050406030204" pitchFamily="18" charset="0"/>
                      </a:rPr>
                      <m:t>𝑥</m:t>
                    </m:r>
                  </m:oMath>
                </a14:m>
                <a:r>
                  <a:rPr lang="en-US" sz="2400" dirty="0">
                    <a:latin typeface="Helvetica" pitchFamily="2" charset="0"/>
                  </a:rPr>
                  <a:t> present in training data)</a:t>
                </a: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521440" cy="4695388"/>
              </a:xfrm>
              <a:prstGeom prst="rect">
                <a:avLst/>
              </a:prstGeom>
              <a:blipFill>
                <a:blip r:embed="rId3"/>
                <a:stretch>
                  <a:fillRect l="-771" t="-1081" b="-1892"/>
                </a:stretch>
              </a:blipFill>
            </p:spPr>
            <p:txBody>
              <a:bodyPr/>
              <a:lstStyle/>
              <a:p>
                <a:r>
                  <a:rPr lang="en-US">
                    <a:noFill/>
                  </a:rPr>
                  <a:t> </a:t>
                </a:r>
              </a:p>
            </p:txBody>
          </p:sp>
        </mc:Fallback>
      </mc:AlternateContent>
    </p:spTree>
    <p:extLst>
      <p:ext uri="{BB962C8B-B14F-4D97-AF65-F5344CB8AC3E}">
        <p14:creationId xmlns:p14="http://schemas.microsoft.com/office/powerpoint/2010/main" val="2014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49</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cloze test</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521440" cy="1938992"/>
          </a:xfrm>
          <a:prstGeom prst="rect">
            <a:avLst/>
          </a:prstGeom>
          <a:noFill/>
        </p:spPr>
        <p:txBody>
          <a:bodyPr wrap="square" rtlCol="0">
            <a:spAutoFit/>
          </a:bodyPr>
          <a:lstStyle/>
          <a:p>
            <a:r>
              <a:rPr lang="en-US" sz="2400" dirty="0">
                <a:latin typeface="Helvetica" pitchFamily="2" charset="0"/>
              </a:rPr>
              <a:t>at this point, there is an opportunity to evaluate </a:t>
            </a:r>
            <a:r>
              <a:rPr lang="en-US" sz="2400" i="1" dirty="0">
                <a:latin typeface="Helvetica" pitchFamily="2" charset="0"/>
              </a:rPr>
              <a:t>narrative coherence</a:t>
            </a:r>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idea: predict missing/next event,</a:t>
            </a:r>
            <a:r>
              <a:rPr lang="en-US" sz="2400" i="1" dirty="0">
                <a:latin typeface="Helvetica" pitchFamily="2" charset="0"/>
              </a:rPr>
              <a:t> </a:t>
            </a:r>
            <a:r>
              <a:rPr lang="en-US" sz="2400" dirty="0">
                <a:latin typeface="Helvetica" pitchFamily="2" charset="0"/>
              </a:rPr>
              <a:t>aka </a:t>
            </a:r>
            <a:r>
              <a:rPr lang="en-US" sz="2400" b="1" dirty="0">
                <a:latin typeface="Helvetica" pitchFamily="2" charset="0"/>
              </a:rPr>
              <a:t>narrative cloze</a:t>
            </a:r>
          </a:p>
          <a:p>
            <a:endParaRPr lang="en-US" sz="2400" b="1" dirty="0">
              <a:latin typeface="Helvetica" pitchFamily="2" charset="0"/>
            </a:endParaRPr>
          </a:p>
          <a:p>
            <a:endParaRPr lang="en-US" sz="2400" b="1" dirty="0">
              <a:latin typeface="Helvetica" pitchFamily="2" charset="0"/>
            </a:endParaRPr>
          </a:p>
        </p:txBody>
      </p:sp>
      <p:pic>
        <p:nvPicPr>
          <p:cNvPr id="2" name="Picture 1">
            <a:extLst>
              <a:ext uri="{FF2B5EF4-FFF2-40B4-BE49-F238E27FC236}">
                <a16:creationId xmlns:a16="http://schemas.microsoft.com/office/drawing/2014/main" id="{026EB13E-8912-4249-9E9E-2CBDCF239643}"/>
              </a:ext>
            </a:extLst>
          </p:cNvPr>
          <p:cNvPicPr>
            <a:picLocks noChangeAspect="1"/>
          </p:cNvPicPr>
          <p:nvPr/>
        </p:nvPicPr>
        <p:blipFill>
          <a:blip r:embed="rId3"/>
          <a:stretch>
            <a:fillRect/>
          </a:stretch>
        </p:blipFill>
        <p:spPr>
          <a:xfrm>
            <a:off x="3330960" y="3233057"/>
            <a:ext cx="4876800" cy="2852298"/>
          </a:xfrm>
          <a:prstGeom prst="rect">
            <a:avLst/>
          </a:prstGeom>
        </p:spPr>
      </p:pic>
    </p:spTree>
    <p:extLst>
      <p:ext uri="{BB962C8B-B14F-4D97-AF65-F5344CB8AC3E}">
        <p14:creationId xmlns:p14="http://schemas.microsoft.com/office/powerpoint/2010/main" val="374858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tl;dr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chambers + </a:t>
            </a:r>
            <a:r>
              <a:rPr lang="en-US" sz="2800" dirty="0" err="1">
                <a:solidFill>
                  <a:schemeClr val="tx1">
                    <a:lumMod val="65000"/>
                    <a:lumOff val="35000"/>
                  </a:schemeClr>
                </a:solidFill>
                <a:latin typeface="Garamond" panose="02020404030301010803" pitchFamily="18" charset="0"/>
              </a:rPr>
              <a:t>jurafsky</a:t>
            </a:r>
            <a:r>
              <a:rPr lang="en-US" sz="2800" dirty="0">
                <a:solidFill>
                  <a:schemeClr val="tx1">
                    <a:lumMod val="65000"/>
                    <a:lumOff val="35000"/>
                  </a:schemeClr>
                </a:solidFill>
                <a:latin typeface="Garamond" panose="02020404030301010803" pitchFamily="18" charset="0"/>
              </a:rPr>
              <a:t> (2008)</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645920"/>
            <a:ext cx="11619454" cy="4616648"/>
          </a:xfrm>
          <a:prstGeom prst="rect">
            <a:avLst/>
          </a:prstGeom>
          <a:noFill/>
        </p:spPr>
        <p:txBody>
          <a:bodyPr wrap="square" rtlCol="0">
            <a:spAutoFit/>
          </a:bodyPr>
          <a:lstStyle/>
          <a:p>
            <a:r>
              <a:rPr lang="en-US" sz="2400" dirty="0">
                <a:latin typeface="Helvetica" pitchFamily="2" charset="0"/>
              </a:rPr>
              <a:t>propose extracting partially </a:t>
            </a:r>
            <a:r>
              <a:rPr lang="en-US" sz="2400" i="1" dirty="0">
                <a:latin typeface="Helvetica" pitchFamily="2" charset="0"/>
              </a:rPr>
              <a:t>ordered sets of events </a:t>
            </a:r>
            <a:r>
              <a:rPr lang="en-US" sz="2400" dirty="0">
                <a:latin typeface="Helvetica" pitchFamily="2" charset="0"/>
              </a:rPr>
              <a:t>for downstream </a:t>
            </a:r>
            <a:r>
              <a:rPr lang="en-US" sz="2400" b="1" dirty="0" err="1">
                <a:latin typeface="Helvetica" pitchFamily="2" charset="0"/>
              </a:rPr>
              <a:t>nlu</a:t>
            </a:r>
            <a:r>
              <a:rPr lang="en-US" sz="2400" dirty="0">
                <a:latin typeface="Helvetica" pitchFamily="2" charset="0"/>
              </a:rPr>
              <a:t> tasks</a:t>
            </a:r>
          </a:p>
          <a:p>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called </a:t>
            </a:r>
            <a:r>
              <a:rPr lang="en-US" sz="2400" b="1" dirty="0">
                <a:latin typeface="Helvetica" pitchFamily="2" charset="0"/>
              </a:rPr>
              <a:t>narrative event chain</a:t>
            </a:r>
          </a:p>
          <a:p>
            <a:endParaRPr lang="en-US" sz="2400" b="1" dirty="0">
              <a:latin typeface="Helvetica" pitchFamily="2" charset="0"/>
            </a:endParaRPr>
          </a:p>
          <a:p>
            <a:endParaRPr lang="en-US" sz="2400" b="1" dirty="0">
              <a:latin typeface="Helvetica" pitchFamily="2" charset="0"/>
            </a:endParaRPr>
          </a:p>
          <a:p>
            <a:r>
              <a:rPr lang="en-US" sz="2400" dirty="0">
                <a:latin typeface="Helvetica" pitchFamily="2" charset="0"/>
              </a:rPr>
              <a:t>three steps to creating:</a:t>
            </a:r>
          </a:p>
          <a:p>
            <a:pPr marL="971550" lvl="1" indent="-514350">
              <a:buFont typeface="+mj-lt"/>
              <a:buAutoNum type="romanLcPeriod"/>
            </a:pPr>
            <a:r>
              <a:rPr lang="en-US" sz="2400" dirty="0">
                <a:latin typeface="Helvetica" pitchFamily="2" charset="0"/>
              </a:rPr>
              <a:t>event induction (recognizing events)</a:t>
            </a:r>
          </a:p>
          <a:p>
            <a:pPr marL="971550" lvl="1" indent="-514350">
              <a:buFont typeface="+mj-lt"/>
              <a:buAutoNum type="romanLcPeriod"/>
            </a:pPr>
            <a:r>
              <a:rPr lang="en-US" sz="2400" dirty="0">
                <a:latin typeface="Helvetica" pitchFamily="2" charset="0"/>
              </a:rPr>
              <a:t>temporal ordering (sorting events)</a:t>
            </a:r>
          </a:p>
          <a:p>
            <a:pPr marL="971550" lvl="1" indent="-514350">
              <a:buFont typeface="+mj-lt"/>
              <a:buAutoNum type="romanLcPeriod"/>
            </a:pPr>
            <a:r>
              <a:rPr lang="en-US" sz="2400" dirty="0">
                <a:latin typeface="Helvetica" pitchFamily="2" charset="0"/>
              </a:rPr>
              <a:t>structured selection (grouping events into chains)</a:t>
            </a:r>
          </a:p>
          <a:p>
            <a:pPr algn="ctr"/>
            <a:br>
              <a:rPr lang="en-US" dirty="0">
                <a:hlinkClick r:id="rId3"/>
              </a:rPr>
            </a:br>
            <a:br>
              <a:rPr lang="en-US" dirty="0">
                <a:hlinkClick r:id="rId3"/>
              </a:rPr>
            </a:br>
            <a:r>
              <a:rPr lang="en-US" dirty="0">
                <a:hlinkClick r:id="rId3"/>
              </a:rPr>
              <a:t>https://www.aclweb.org/anthology/P08-1090/</a:t>
            </a:r>
            <a:endParaRPr lang="en-US" dirty="0">
              <a:latin typeface="Helvetica" pitchFamily="2" charset="0"/>
            </a:endParaRPr>
          </a:p>
        </p:txBody>
      </p:sp>
    </p:spTree>
    <p:extLst>
      <p:ext uri="{BB962C8B-B14F-4D97-AF65-F5344CB8AC3E}">
        <p14:creationId xmlns:p14="http://schemas.microsoft.com/office/powerpoint/2010/main" val="257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50</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cloze test</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521440" cy="4893647"/>
              </a:xfrm>
              <a:prstGeom prst="rect">
                <a:avLst/>
              </a:prstGeom>
              <a:noFill/>
            </p:spPr>
            <p:txBody>
              <a:bodyPr wrap="square" rtlCol="0">
                <a:spAutoFit/>
              </a:bodyPr>
              <a:lstStyle/>
              <a:p>
                <a:r>
                  <a:rPr lang="en-US" sz="2400" dirty="0">
                    <a:latin typeface="Helvetica" pitchFamily="2" charset="0"/>
                  </a:rPr>
                  <a:t>want to evaluate use model thus far as the “[narrative] typed-dependency” model</a:t>
                </a:r>
              </a:p>
              <a:p>
                <a:endParaRPr lang="en-US" sz="2400" dirty="0">
                  <a:latin typeface="Helvetica" pitchFamily="2" charset="0"/>
                </a:endParaRPr>
              </a:p>
              <a:p>
                <a:r>
                  <a:rPr lang="en-US" sz="2400" b="1" dirty="0">
                    <a:latin typeface="Helvetica" pitchFamily="2" charset="0"/>
                  </a:rPr>
                  <a:t>issue: </a:t>
                </a:r>
                <a:r>
                  <a:rPr lang="en-US" sz="2400" dirty="0">
                    <a:latin typeface="Helvetica" pitchFamily="2" charset="0"/>
                  </a:rPr>
                  <a:t>number of possible events, </a:t>
                </a:r>
                <a14:m>
                  <m:oMath xmlns:m="http://schemas.openxmlformats.org/officeDocument/2006/math">
                    <m:r>
                      <m:rPr>
                        <m:sty m:val="p"/>
                      </m:rPr>
                      <a:rPr lang="en-US" sz="2400" b="0" i="0" dirty="0" smtClean="0">
                        <a:latin typeface="Cambria Math" panose="02040503050406030204" pitchFamily="18" charset="0"/>
                      </a:rPr>
                      <m:t>n</m:t>
                    </m:r>
                    <m:r>
                      <a:rPr lang="en-US" sz="2400" b="0" i="0" dirty="0" smtClean="0">
                        <a:latin typeface="Cambria Math" panose="02040503050406030204" pitchFamily="18" charset="0"/>
                      </a:rPr>
                      <m:t>=</m:t>
                    </m:r>
                    <m:d>
                      <m:dPr>
                        <m:begChr m:val="|"/>
                        <m:endChr m:val="|"/>
                        <m:ctrlPr>
                          <a:rPr lang="en-US" sz="2400" b="1" i="1" dirty="0" smtClean="0">
                            <a:latin typeface="Cambria Math" panose="02040503050406030204" pitchFamily="18" charset="0"/>
                          </a:rPr>
                        </m:ctrlPr>
                      </m:dPr>
                      <m:e>
                        <m:r>
                          <a:rPr lang="en-US" sz="2400" b="0" i="1" dirty="0" smtClean="0">
                            <a:latin typeface="Cambria Math" panose="02040503050406030204" pitchFamily="18" charset="0"/>
                          </a:rPr>
                          <m:t>{</m:t>
                        </m:r>
                        <m:r>
                          <a:rPr lang="en-US" sz="2400" i="1" dirty="0">
                            <a:latin typeface="Cambria Math" panose="02040503050406030204" pitchFamily="18" charset="0"/>
                          </a:rPr>
                          <m:t>𝑒</m:t>
                        </m:r>
                        <m:r>
                          <a:rPr lang="en-US" sz="2400" i="1" baseline="-25000" dirty="0">
                            <a:latin typeface="Cambria Math" panose="02040503050406030204" pitchFamily="18" charset="0"/>
                          </a:rPr>
                          <m:t>𝑖</m:t>
                        </m:r>
                        <m:r>
                          <a:rPr lang="en-US" sz="2400" b="1" i="1" dirty="0" smtClean="0">
                            <a:latin typeface="Cambria Math" panose="02040503050406030204" pitchFamily="18" charset="0"/>
                          </a:rPr>
                          <m:t>}</m:t>
                        </m:r>
                      </m:e>
                    </m:d>
                  </m:oMath>
                </a14:m>
                <a:r>
                  <a:rPr lang="en-US" sz="2400" dirty="0">
                    <a:latin typeface="Helvetica" pitchFamily="2" charset="0"/>
                  </a:rPr>
                  <a:t>, is</a:t>
                </a:r>
              </a:p>
              <a:p>
                <a:endParaRPr lang="en-US" sz="2400" dirty="0">
                  <a:latin typeface="Helvetica" pitchFamily="2" charset="0"/>
                </a:endParaRPr>
              </a:p>
              <a:p>
                <a:pPr algn="ctr"/>
                <a14:m>
                  <m:oMath xmlns:m="http://schemas.openxmlformats.org/officeDocument/2006/math">
                    <m:d>
                      <m:dPr>
                        <m:begChr m:val="|"/>
                        <m:endChr m:val="|"/>
                        <m:ctrlPr>
                          <a:rPr lang="en-US" sz="2400" b="1" i="1" dirty="0">
                            <a:latin typeface="Cambria Math" panose="02040503050406030204" pitchFamily="18" charset="0"/>
                          </a:rPr>
                        </m:ctrlPr>
                      </m:dPr>
                      <m:e>
                        <m:r>
                          <a:rPr lang="en-US" sz="2400" b="0" i="1" dirty="0" smtClean="0">
                            <a:latin typeface="Cambria Math" panose="02040503050406030204" pitchFamily="18" charset="0"/>
                          </a:rPr>
                          <m:t>𝑣𝑒𝑟𝑏𝑠</m:t>
                        </m:r>
                      </m:e>
                    </m:d>
                  </m:oMath>
                </a14:m>
                <a:r>
                  <a:rPr lang="en-US" sz="2400" dirty="0">
                    <a:latin typeface="Helvetica" pitchFamily="2" charset="0"/>
                  </a:rPr>
                  <a:t> x </a:t>
                </a:r>
                <a14:m>
                  <m:oMath xmlns:m="http://schemas.openxmlformats.org/officeDocument/2006/math">
                    <m:d>
                      <m:dPr>
                        <m:begChr m:val="|"/>
                        <m:endChr m:val="|"/>
                        <m:ctrlPr>
                          <a:rPr lang="en-US" sz="2400" b="1" i="1" dirty="0" smtClean="0">
                            <a:latin typeface="Cambria Math" panose="02040503050406030204" pitchFamily="18" charset="0"/>
                          </a:rPr>
                        </m:ctrlPr>
                      </m:dPr>
                      <m:e>
                        <m:r>
                          <a:rPr lang="en-US" sz="2400" b="0" i="1" dirty="0" smtClean="0">
                            <a:latin typeface="Cambria Math" panose="02040503050406030204" pitchFamily="18" charset="0"/>
                          </a:rPr>
                          <m:t>𝑑𝑒𝑝𝑒𝑛𝑑𝑒𝑛𝑐𝑖𝑒𝑠</m:t>
                        </m:r>
                      </m:e>
                    </m:d>
                  </m:oMath>
                </a14:m>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implies without reducing to protagonists, a “full model*” would require</a:t>
                </a:r>
                <a:br>
                  <a:rPr lang="en-US" sz="2400" dirty="0">
                    <a:latin typeface="Helvetica" pitchFamily="2" charset="0"/>
                  </a:rPr>
                </a:br>
                <a:endParaRPr lang="en-US" sz="2400" i="1" dirty="0">
                  <a:latin typeface="Helvetica" pitchFamily="2" charset="0"/>
                </a:endParaRPr>
              </a:p>
              <a:p>
                <a:pPr algn="ctr"/>
                <a14:m>
                  <m:oMath xmlns:m="http://schemas.openxmlformats.org/officeDocument/2006/math">
                    <m:d>
                      <m:dPr>
                        <m:begChr m:val="|"/>
                        <m:endChr m:val="|"/>
                        <m:ctrlPr>
                          <a:rPr lang="en-US" sz="2400" b="1" i="1" dirty="0">
                            <a:latin typeface="Cambria Math" panose="02040503050406030204" pitchFamily="18" charset="0"/>
                          </a:rPr>
                        </m:ctrlPr>
                      </m:dPr>
                      <m:e>
                        <m:r>
                          <a:rPr lang="en-US" sz="2400" i="1" dirty="0">
                            <a:latin typeface="Cambria Math" panose="02040503050406030204" pitchFamily="18" charset="0"/>
                          </a:rPr>
                          <m:t>𝑣𝑒𝑟𝑏𝑠</m:t>
                        </m:r>
                      </m:e>
                    </m:d>
                  </m:oMath>
                </a14:m>
                <a:r>
                  <a:rPr lang="en-US" sz="2400" baseline="30000" dirty="0">
                    <a:latin typeface="Helvetica" pitchFamily="2" charset="0"/>
                  </a:rPr>
                  <a:t>2</a:t>
                </a:r>
                <a:r>
                  <a:rPr lang="en-US" sz="2400" dirty="0">
                    <a:latin typeface="Helvetica" pitchFamily="2" charset="0"/>
                  </a:rPr>
                  <a:t> x </a:t>
                </a:r>
                <a14:m>
                  <m:oMath xmlns:m="http://schemas.openxmlformats.org/officeDocument/2006/math">
                    <m:d>
                      <m:dPr>
                        <m:begChr m:val="|"/>
                        <m:endChr m:val="|"/>
                        <m:ctrlPr>
                          <a:rPr lang="en-US" sz="2400" b="1" i="1" dirty="0">
                            <a:latin typeface="Cambria Math" panose="02040503050406030204" pitchFamily="18" charset="0"/>
                          </a:rPr>
                        </m:ctrlPr>
                      </m:dPr>
                      <m:e>
                        <m:r>
                          <a:rPr lang="en-US" sz="2400" i="1" dirty="0">
                            <a:latin typeface="Cambria Math" panose="02040503050406030204" pitchFamily="18" charset="0"/>
                          </a:rPr>
                          <m:t>𝑑𝑒𝑝𝑒𝑛𝑑𝑒𝑛𝑐𝑖𝑒𝑠</m:t>
                        </m:r>
                      </m:e>
                    </m:d>
                  </m:oMath>
                </a14:m>
                <a:r>
                  <a:rPr lang="en-US" sz="2400" baseline="30000" dirty="0">
                    <a:latin typeface="Helvetica" pitchFamily="2" charset="0"/>
                  </a:rPr>
                  <a:t>2 </a:t>
                </a:r>
                <a:br>
                  <a:rPr lang="en-US" sz="2400" baseline="30000" dirty="0">
                    <a:latin typeface="Helvetica" pitchFamily="2" charset="0"/>
                  </a:rPr>
                </a:br>
                <a:r>
                  <a:rPr lang="en-US" sz="2400" dirty="0">
                    <a:latin typeface="Helvetica" pitchFamily="2" charset="0"/>
                  </a:rPr>
                  <a:t>time </a:t>
                </a:r>
                <a:r>
                  <a:rPr lang="en-US" sz="2400" b="1" dirty="0">
                    <a:latin typeface="Helvetica" pitchFamily="2" charset="0"/>
                  </a:rPr>
                  <a:t>and </a:t>
                </a:r>
                <a:r>
                  <a:rPr lang="en-US" sz="2400" dirty="0">
                    <a:latin typeface="Helvetica" pitchFamily="2" charset="0"/>
                  </a:rPr>
                  <a:t>space</a:t>
                </a:r>
              </a:p>
              <a:p>
                <a:pPr algn="ctr"/>
                <a:endParaRPr lang="en-US" sz="2400" dirty="0">
                  <a:latin typeface="Helvetica" pitchFamily="2" charset="0"/>
                </a:endParaRPr>
              </a:p>
              <a:p>
                <a:r>
                  <a:rPr lang="en-US" sz="2400" dirty="0">
                    <a:latin typeface="Helvetica" pitchFamily="2" charset="0"/>
                  </a:rPr>
                  <a:t>as authors show, even</a:t>
                </a:r>
                <a:r>
                  <a:rPr lang="en-US" sz="2400" i="1" dirty="0">
                    <a:latin typeface="Helvetica" pitchFamily="2" charset="0"/>
                  </a:rPr>
                  <a:t> </a:t>
                </a:r>
                <a14:m>
                  <m:oMath xmlns:m="http://schemas.openxmlformats.org/officeDocument/2006/math">
                    <m:d>
                      <m:dPr>
                        <m:begChr m:val="|"/>
                        <m:endChr m:val="|"/>
                        <m:ctrlPr>
                          <a:rPr lang="en-US" sz="2400" b="1" i="1" dirty="0">
                            <a:latin typeface="Cambria Math" panose="02040503050406030204" pitchFamily="18" charset="0"/>
                          </a:rPr>
                        </m:ctrlPr>
                      </m:dPr>
                      <m:e>
                        <m:r>
                          <a:rPr lang="en-US" sz="2400" i="1" dirty="0">
                            <a:latin typeface="Cambria Math" panose="02040503050406030204" pitchFamily="18" charset="0"/>
                          </a:rPr>
                          <m:t>𝑣𝑒𝑟𝑏𝑠</m:t>
                        </m:r>
                      </m:e>
                    </m:d>
                  </m:oMath>
                </a14:m>
                <a:r>
                  <a:rPr lang="en-US" sz="2400" baseline="30000" dirty="0">
                    <a:latin typeface="Helvetica" pitchFamily="2" charset="0"/>
                  </a:rPr>
                  <a:t>2</a:t>
                </a:r>
                <a:r>
                  <a:rPr lang="en-US" sz="2400" dirty="0">
                    <a:latin typeface="Helvetica" pitchFamily="2" charset="0"/>
                  </a:rPr>
                  <a:t> is computationally intractable</a:t>
                </a:r>
              </a:p>
              <a:p>
                <a:pPr algn="r"/>
                <a:r>
                  <a:rPr lang="en-US" sz="2400" dirty="0">
                    <a:latin typeface="Helvetica" pitchFamily="2" charset="0"/>
                  </a:rPr>
                  <a:t>*if such a model would make sense</a:t>
                </a: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521440" cy="4893647"/>
              </a:xfrm>
              <a:prstGeom prst="rect">
                <a:avLst/>
              </a:prstGeom>
              <a:blipFill>
                <a:blip r:embed="rId3"/>
                <a:stretch>
                  <a:fillRect l="-771" t="-1036" r="-771" b="-1813"/>
                </a:stretch>
              </a:blipFill>
            </p:spPr>
            <p:txBody>
              <a:bodyPr/>
              <a:lstStyle/>
              <a:p>
                <a:r>
                  <a:rPr lang="en-US">
                    <a:noFill/>
                  </a:rPr>
                  <a:t> </a:t>
                </a:r>
              </a:p>
            </p:txBody>
          </p:sp>
        </mc:Fallback>
      </mc:AlternateContent>
    </p:spTree>
    <p:extLst>
      <p:ext uri="{BB962C8B-B14F-4D97-AF65-F5344CB8AC3E}">
        <p14:creationId xmlns:p14="http://schemas.microsoft.com/office/powerpoint/2010/main" val="167516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51</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cloze test</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521440" cy="1938992"/>
          </a:xfrm>
          <a:prstGeom prst="rect">
            <a:avLst/>
          </a:prstGeom>
          <a:noFill/>
        </p:spPr>
        <p:txBody>
          <a:bodyPr wrap="square" rtlCol="0">
            <a:spAutoFit/>
          </a:bodyPr>
          <a:lstStyle/>
          <a:p>
            <a:r>
              <a:rPr lang="en-US" sz="2400" dirty="0">
                <a:latin typeface="Helvetica" pitchFamily="2" charset="0"/>
              </a:rPr>
              <a:t>so how can they evaluate it?</a:t>
            </a:r>
            <a:endParaRPr lang="en-US" sz="2400" i="1" dirty="0">
              <a:latin typeface="Helvetica" pitchFamily="2" charset="0"/>
            </a:endParaRPr>
          </a:p>
          <a:p>
            <a:r>
              <a:rPr lang="en-US" sz="2400" dirty="0">
                <a:latin typeface="Helvetica" pitchFamily="2" charset="0"/>
              </a:rPr>
              <a:t>best they can do is evaluate “protagonist” against “verb-only” baseline</a:t>
            </a:r>
            <a:br>
              <a:rPr lang="en-US" sz="2400" dirty="0">
                <a:latin typeface="Helvetica" pitchFamily="2" charset="0"/>
              </a:rPr>
            </a:br>
            <a:r>
              <a:rPr lang="en-US" sz="2400" dirty="0">
                <a:latin typeface="Helvetica" pitchFamily="2" charset="0"/>
              </a:rPr>
              <a:t>(</a:t>
            </a:r>
            <a:r>
              <a:rPr lang="en-US" sz="2400" b="1" dirty="0">
                <a:latin typeface="Helvetica" pitchFamily="2" charset="0"/>
              </a:rPr>
              <a:t>ignoring</a:t>
            </a:r>
            <a:r>
              <a:rPr lang="en-US" sz="2400" dirty="0">
                <a:latin typeface="Helvetica" pitchFamily="2" charset="0"/>
              </a:rPr>
              <a:t> typed dependencies)</a:t>
            </a:r>
          </a:p>
          <a:p>
            <a:endParaRPr lang="en-US" sz="2400" dirty="0">
              <a:latin typeface="Helvetica" pitchFamily="2" charset="0"/>
            </a:endParaRPr>
          </a:p>
          <a:p>
            <a:endParaRPr lang="en-US" sz="2400" dirty="0">
              <a:latin typeface="Helvetica" pitchFamily="2" charset="0"/>
            </a:endParaRPr>
          </a:p>
        </p:txBody>
      </p:sp>
      <p:grpSp>
        <p:nvGrpSpPr>
          <p:cNvPr id="14" name="Group 13">
            <a:extLst>
              <a:ext uri="{FF2B5EF4-FFF2-40B4-BE49-F238E27FC236}">
                <a16:creationId xmlns:a16="http://schemas.microsoft.com/office/drawing/2014/main" id="{F1461655-B5F2-884F-8A43-C3D0F2FC5BD7}"/>
              </a:ext>
            </a:extLst>
          </p:cNvPr>
          <p:cNvGrpSpPr/>
          <p:nvPr/>
        </p:nvGrpSpPr>
        <p:grpSpPr>
          <a:xfrm>
            <a:off x="3505100" y="2763366"/>
            <a:ext cx="5181800" cy="3677379"/>
            <a:chOff x="3505100" y="2763366"/>
            <a:chExt cx="5181800" cy="3677379"/>
          </a:xfrm>
        </p:grpSpPr>
        <p:pic>
          <p:nvPicPr>
            <p:cNvPr id="2" name="Picture 1">
              <a:extLst>
                <a:ext uri="{FF2B5EF4-FFF2-40B4-BE49-F238E27FC236}">
                  <a16:creationId xmlns:a16="http://schemas.microsoft.com/office/drawing/2014/main" id="{00973A48-F60F-9F42-AD3D-1EBFE827478A}"/>
                </a:ext>
              </a:extLst>
            </p:cNvPr>
            <p:cNvPicPr>
              <a:picLocks noChangeAspect="1"/>
            </p:cNvPicPr>
            <p:nvPr/>
          </p:nvPicPr>
          <p:blipFill rotWithShape="1">
            <a:blip r:embed="rId3"/>
            <a:srcRect t="34044"/>
            <a:stretch/>
          </p:blipFill>
          <p:spPr>
            <a:xfrm>
              <a:off x="3505100" y="3635831"/>
              <a:ext cx="5181800" cy="2804914"/>
            </a:xfrm>
            <a:prstGeom prst="rect">
              <a:avLst/>
            </a:prstGeom>
          </p:spPr>
        </p:pic>
        <p:pic>
          <p:nvPicPr>
            <p:cNvPr id="9" name="Picture 8">
              <a:extLst>
                <a:ext uri="{FF2B5EF4-FFF2-40B4-BE49-F238E27FC236}">
                  <a16:creationId xmlns:a16="http://schemas.microsoft.com/office/drawing/2014/main" id="{003F9C48-59D8-6E46-BFF6-8174AB627B80}"/>
                </a:ext>
              </a:extLst>
            </p:cNvPr>
            <p:cNvPicPr>
              <a:picLocks noChangeAspect="1"/>
            </p:cNvPicPr>
            <p:nvPr/>
          </p:nvPicPr>
          <p:blipFill rotWithShape="1">
            <a:blip r:embed="rId3"/>
            <a:srcRect l="31304" t="-2" b="73854"/>
            <a:stretch/>
          </p:blipFill>
          <p:spPr>
            <a:xfrm>
              <a:off x="5127171" y="2763366"/>
              <a:ext cx="3559729" cy="1111950"/>
            </a:xfrm>
            <a:prstGeom prst="rect">
              <a:avLst/>
            </a:prstGeom>
          </p:spPr>
        </p:pic>
        <p:sp>
          <p:nvSpPr>
            <p:cNvPr id="4" name="Rectangle 3">
              <a:extLst>
                <a:ext uri="{FF2B5EF4-FFF2-40B4-BE49-F238E27FC236}">
                  <a16:creationId xmlns:a16="http://schemas.microsoft.com/office/drawing/2014/main" id="{4BDAE189-5845-DA49-8087-1A3D4906C804}"/>
                </a:ext>
              </a:extLst>
            </p:cNvPr>
            <p:cNvSpPr/>
            <p:nvPr/>
          </p:nvSpPr>
          <p:spPr>
            <a:xfrm>
              <a:off x="7358843" y="3497829"/>
              <a:ext cx="816328" cy="13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D0929565-40E1-4145-9C7B-9A2C32B02B4E}"/>
              </a:ext>
            </a:extLst>
          </p:cNvPr>
          <p:cNvCxnSpPr/>
          <p:nvPr/>
        </p:nvCxnSpPr>
        <p:spPr>
          <a:xfrm flipH="1">
            <a:off x="8686900" y="3497829"/>
            <a:ext cx="663929" cy="290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01C5DE-8147-9343-ACFD-C284614CC5FB}"/>
              </a:ext>
            </a:extLst>
          </p:cNvPr>
          <p:cNvSpPr/>
          <p:nvPr/>
        </p:nvSpPr>
        <p:spPr>
          <a:xfrm>
            <a:off x="9448835" y="3313163"/>
            <a:ext cx="1332416" cy="646331"/>
          </a:xfrm>
          <a:prstGeom prst="rect">
            <a:avLst/>
          </a:prstGeom>
        </p:spPr>
        <p:txBody>
          <a:bodyPr wrap="none">
            <a:spAutoFit/>
          </a:bodyPr>
          <a:lstStyle/>
          <a:p>
            <a:r>
              <a:rPr lang="en-US" dirty="0">
                <a:latin typeface="Helvetica" pitchFamily="2" charset="0"/>
              </a:rPr>
              <a:t>verb-only</a:t>
            </a:r>
            <a:br>
              <a:rPr lang="en-US" dirty="0">
                <a:latin typeface="Helvetica" pitchFamily="2" charset="0"/>
              </a:rPr>
            </a:br>
            <a:r>
              <a:rPr lang="en-US" dirty="0">
                <a:latin typeface="Helvetica" pitchFamily="2" charset="0"/>
              </a:rPr>
              <a:t>avg = 1826</a:t>
            </a:r>
            <a:endParaRPr lang="en-US" dirty="0"/>
          </a:p>
        </p:txBody>
      </p:sp>
      <p:cxnSp>
        <p:nvCxnSpPr>
          <p:cNvPr id="15" name="Straight Arrow Connector 14">
            <a:extLst>
              <a:ext uri="{FF2B5EF4-FFF2-40B4-BE49-F238E27FC236}">
                <a16:creationId xmlns:a16="http://schemas.microsoft.com/office/drawing/2014/main" id="{50D4F548-EF3E-0748-AC16-17745884C4B4}"/>
              </a:ext>
            </a:extLst>
          </p:cNvPr>
          <p:cNvCxnSpPr/>
          <p:nvPr/>
        </p:nvCxnSpPr>
        <p:spPr>
          <a:xfrm flipH="1">
            <a:off x="8686900" y="4361466"/>
            <a:ext cx="663929" cy="290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3A910D3-AF2C-5E4D-ACDE-A0AB54179AB4}"/>
              </a:ext>
            </a:extLst>
          </p:cNvPr>
          <p:cNvSpPr/>
          <p:nvPr/>
        </p:nvSpPr>
        <p:spPr>
          <a:xfrm>
            <a:off x="9448835" y="4176800"/>
            <a:ext cx="2037737" cy="646331"/>
          </a:xfrm>
          <a:prstGeom prst="rect">
            <a:avLst/>
          </a:prstGeom>
        </p:spPr>
        <p:txBody>
          <a:bodyPr wrap="none">
            <a:spAutoFit/>
          </a:bodyPr>
          <a:lstStyle/>
          <a:p>
            <a:r>
              <a:rPr lang="en-US" dirty="0">
                <a:latin typeface="Helvetica" pitchFamily="2" charset="0"/>
              </a:rPr>
              <a:t>verb + protagonist</a:t>
            </a:r>
          </a:p>
          <a:p>
            <a:r>
              <a:rPr lang="en-US" dirty="0">
                <a:latin typeface="Helvetica" pitchFamily="2" charset="0"/>
              </a:rPr>
              <a:t>avg = 1160</a:t>
            </a:r>
            <a:endParaRPr lang="en-US" dirty="0"/>
          </a:p>
        </p:txBody>
      </p:sp>
      <p:sp>
        <p:nvSpPr>
          <p:cNvPr id="17" name="Rectangle 16">
            <a:extLst>
              <a:ext uri="{FF2B5EF4-FFF2-40B4-BE49-F238E27FC236}">
                <a16:creationId xmlns:a16="http://schemas.microsoft.com/office/drawing/2014/main" id="{EE76B0BB-C1D6-0F45-A1E6-B88D27E0B629}"/>
              </a:ext>
            </a:extLst>
          </p:cNvPr>
          <p:cNvSpPr/>
          <p:nvPr/>
        </p:nvSpPr>
        <p:spPr>
          <a:xfrm>
            <a:off x="181832" y="4421033"/>
            <a:ext cx="3214341" cy="461665"/>
          </a:xfrm>
          <a:prstGeom prst="rect">
            <a:avLst/>
          </a:prstGeom>
        </p:spPr>
        <p:txBody>
          <a:bodyPr wrap="none">
            <a:spAutoFit/>
          </a:bodyPr>
          <a:lstStyle/>
          <a:p>
            <a:r>
              <a:rPr lang="en-US" sz="2400" dirty="0">
                <a:solidFill>
                  <a:srgbClr val="FF0000"/>
                </a:solidFill>
                <a:latin typeface="Helvetica" pitchFamily="2" charset="0"/>
              </a:rPr>
              <a:t>rank </a:t>
            </a:r>
            <a:r>
              <a:rPr lang="en-US" sz="2400" dirty="0">
                <a:solidFill>
                  <a:srgbClr val="FF0000"/>
                </a:solidFill>
                <a:latin typeface="Helvetica" pitchFamily="2" charset="0"/>
                <a:sym typeface="Wingdings" pitchFamily="2" charset="2"/>
              </a:rPr>
              <a:t> lower = better</a:t>
            </a:r>
            <a:r>
              <a:rPr lang="en-US" sz="2400" dirty="0">
                <a:solidFill>
                  <a:srgbClr val="FF0000"/>
                </a:solidFill>
                <a:latin typeface="Helvetica" pitchFamily="2" charset="0"/>
              </a:rPr>
              <a:t> </a:t>
            </a:r>
            <a:endParaRPr lang="en-US" sz="2400" dirty="0">
              <a:solidFill>
                <a:srgbClr val="FF0000"/>
              </a:solidFill>
            </a:endParaRPr>
          </a:p>
        </p:txBody>
      </p:sp>
    </p:spTree>
    <p:extLst>
      <p:ext uri="{BB962C8B-B14F-4D97-AF65-F5344CB8AC3E}">
        <p14:creationId xmlns:p14="http://schemas.microsoft.com/office/powerpoint/2010/main" val="19605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52</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narrative cloze test</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A5A06D-2817-6F46-B9E9-AF182A6F2863}"/>
                  </a:ext>
                </a:extLst>
              </p:cNvPr>
              <p:cNvSpPr txBox="1"/>
              <p:nvPr/>
            </p:nvSpPr>
            <p:spPr>
              <a:xfrm>
                <a:off x="365760" y="1645920"/>
                <a:ext cx="11521440" cy="4524315"/>
              </a:xfrm>
              <a:prstGeom prst="rect">
                <a:avLst/>
              </a:prstGeom>
              <a:noFill/>
            </p:spPr>
            <p:txBody>
              <a:bodyPr wrap="square" rtlCol="0">
                <a:spAutoFit/>
              </a:bodyPr>
              <a:lstStyle/>
              <a:p>
                <a:r>
                  <a:rPr lang="en-US" sz="2400" dirty="0">
                    <a:latin typeface="Helvetica" pitchFamily="2" charset="0"/>
                  </a:rPr>
                  <a:t>once they’ve shown that narrative </a:t>
                </a:r>
                <a:br>
                  <a:rPr lang="en-US" sz="2400" dirty="0">
                    <a:latin typeface="Helvetica" pitchFamily="2" charset="0"/>
                  </a:rPr>
                </a:br>
                <a:r>
                  <a:rPr lang="en-US" sz="2400" dirty="0">
                    <a:latin typeface="Helvetica" pitchFamily="2" charset="0"/>
                  </a:rPr>
                  <a:t>coherence holds, they include the full </a:t>
                </a:r>
                <a:br>
                  <a:rPr lang="en-US" sz="2400" dirty="0">
                    <a:latin typeface="Helvetica" pitchFamily="2" charset="0"/>
                  </a:rPr>
                </a:br>
                <a:r>
                  <a:rPr lang="en-US" sz="2400" dirty="0">
                    <a:latin typeface="Helvetica" pitchFamily="2" charset="0"/>
                  </a:rPr>
                  <a:t>typed-dependency model</a:t>
                </a:r>
              </a:p>
              <a:p>
                <a:endParaRPr lang="en-US" sz="2400" dirty="0">
                  <a:latin typeface="Helvetica" pitchFamily="2" charset="0"/>
                </a:endParaRPr>
              </a:p>
              <a:p>
                <a:r>
                  <a:rPr lang="en-US" sz="2400" dirty="0">
                    <a:latin typeface="Helvetica" pitchFamily="2" charset="0"/>
                  </a:rPr>
                  <a:t>not </a:t>
                </a:r>
                <a:r>
                  <a:rPr lang="en-US" sz="2400" i="1" dirty="0">
                    <a:latin typeface="Helvetica" pitchFamily="2" charset="0"/>
                  </a:rPr>
                  <a:t>directly</a:t>
                </a:r>
                <a:r>
                  <a:rPr lang="en-US" sz="2400" dirty="0">
                    <a:latin typeface="Helvetica" pitchFamily="2" charset="0"/>
                  </a:rPr>
                  <a:t> comparable to baseline as now </a:t>
                </a:r>
                <a:br>
                  <a:rPr lang="en-US" sz="2400" dirty="0">
                    <a:latin typeface="Helvetica" pitchFamily="2" charset="0"/>
                  </a:rPr>
                </a:br>
                <a:r>
                  <a:rPr lang="en-US" sz="2400" b="1" dirty="0">
                    <a:latin typeface="Helvetica" pitchFamily="2" charset="0"/>
                  </a:rPr>
                  <a:t>guess list is larger</a:t>
                </a:r>
                <a:r>
                  <a:rPr lang="en-US" sz="2400" dirty="0">
                    <a:latin typeface="Helvetica" pitchFamily="2" charset="0"/>
                  </a:rPr>
                  <a:t> by factor of </a:t>
                </a:r>
                <a14:m>
                  <m:oMath xmlns:m="http://schemas.openxmlformats.org/officeDocument/2006/math">
                    <m:d>
                      <m:dPr>
                        <m:begChr m:val="|"/>
                        <m:endChr m:val="|"/>
                        <m:ctrlPr>
                          <a:rPr lang="en-US" sz="2400" b="1" i="1" dirty="0">
                            <a:latin typeface="Cambria Math" panose="02040503050406030204" pitchFamily="18" charset="0"/>
                          </a:rPr>
                        </m:ctrlPr>
                      </m:dPr>
                      <m:e>
                        <m:r>
                          <a:rPr lang="en-US" sz="2400" i="1" dirty="0">
                            <a:latin typeface="Cambria Math" panose="02040503050406030204" pitchFamily="18" charset="0"/>
                          </a:rPr>
                          <m:t>𝑑𝑒𝑝𝑒𝑛𝑑𝑒𝑛𝑐𝑖𝑒𝑠</m:t>
                        </m:r>
                      </m:e>
                    </m:d>
                  </m:oMath>
                </a14:m>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they emphasize the parallelism between </a:t>
                </a:r>
                <a:br>
                  <a:rPr lang="en-US" sz="2400" dirty="0">
                    <a:latin typeface="Helvetica" pitchFamily="2" charset="0"/>
                  </a:rPr>
                </a:br>
                <a:r>
                  <a:rPr lang="en-US" sz="2400" dirty="0">
                    <a:latin typeface="Helvetica" pitchFamily="2" charset="0"/>
                  </a:rPr>
                  <a:t>protagonist and typed-dependency models</a:t>
                </a:r>
              </a:p>
              <a:p>
                <a:endParaRPr lang="en-US" sz="2400" dirty="0">
                  <a:latin typeface="Helvetica" pitchFamily="2" charset="0"/>
                </a:endParaRPr>
              </a:p>
              <a:p>
                <a:r>
                  <a:rPr lang="en-US" sz="2400" dirty="0">
                    <a:latin typeface="Helvetica" pitchFamily="2" charset="0"/>
                  </a:rPr>
                  <a:t>an important thing left now is </a:t>
                </a:r>
                <a:r>
                  <a:rPr lang="en-US" sz="2400" i="1" dirty="0">
                    <a:latin typeface="Helvetica" pitchFamily="2" charset="0"/>
                  </a:rPr>
                  <a:t>ordering </a:t>
                </a:r>
                <a:br>
                  <a:rPr lang="en-US" sz="2400" i="1" dirty="0">
                    <a:latin typeface="Helvetica" pitchFamily="2" charset="0"/>
                  </a:rPr>
                </a:br>
                <a:r>
                  <a:rPr lang="en-US" sz="2400" dirty="0">
                    <a:latin typeface="Helvetica" pitchFamily="2" charset="0"/>
                  </a:rPr>
                  <a:t>chains of events</a:t>
                </a:r>
              </a:p>
            </p:txBody>
          </p:sp>
        </mc:Choice>
        <mc:Fallback xmlns="">
          <p:sp>
            <p:nvSpPr>
              <p:cNvPr id="3" name="TextBox 2">
                <a:extLst>
                  <a:ext uri="{FF2B5EF4-FFF2-40B4-BE49-F238E27FC236}">
                    <a16:creationId xmlns:a16="http://schemas.microsoft.com/office/drawing/2014/main" id="{F9A5A06D-2817-6F46-B9E9-AF182A6F2863}"/>
                  </a:ext>
                </a:extLst>
              </p:cNvPr>
              <p:cNvSpPr txBox="1">
                <a:spLocks noRot="1" noChangeAspect="1" noMove="1" noResize="1" noEditPoints="1" noAdjustHandles="1" noChangeArrowheads="1" noChangeShapeType="1" noTextEdit="1"/>
              </p:cNvSpPr>
              <p:nvPr/>
            </p:nvSpPr>
            <p:spPr>
              <a:xfrm>
                <a:off x="365760" y="1645920"/>
                <a:ext cx="11521440" cy="4524315"/>
              </a:xfrm>
              <a:prstGeom prst="rect">
                <a:avLst/>
              </a:prstGeom>
              <a:blipFill>
                <a:blip r:embed="rId3"/>
                <a:stretch>
                  <a:fillRect l="-771" t="-1120" b="-1961"/>
                </a:stretch>
              </a:blipFill>
            </p:spPr>
            <p:txBody>
              <a:bodyPr/>
              <a:lstStyle/>
              <a:p>
                <a:r>
                  <a:rPr lang="en-US">
                    <a:noFill/>
                  </a:rPr>
                  <a:t> </a:t>
                </a:r>
              </a:p>
            </p:txBody>
          </p:sp>
        </mc:Fallback>
      </mc:AlternateContent>
      <p:pic>
        <p:nvPicPr>
          <p:cNvPr id="17" name="Picture 16" descr="A close up of a map&#10;&#10;Description automatically generated">
            <a:extLst>
              <a:ext uri="{FF2B5EF4-FFF2-40B4-BE49-F238E27FC236}">
                <a16:creationId xmlns:a16="http://schemas.microsoft.com/office/drawing/2014/main" id="{0BE81724-C010-0440-ABA6-EE3EA45C0086}"/>
              </a:ext>
            </a:extLst>
          </p:cNvPr>
          <p:cNvPicPr>
            <a:picLocks noChangeAspect="1"/>
          </p:cNvPicPr>
          <p:nvPr/>
        </p:nvPicPr>
        <p:blipFill>
          <a:blip r:embed="rId4"/>
          <a:stretch>
            <a:fillRect/>
          </a:stretch>
        </p:blipFill>
        <p:spPr>
          <a:xfrm>
            <a:off x="6960507" y="1496279"/>
            <a:ext cx="5231493" cy="4293499"/>
          </a:xfrm>
          <a:prstGeom prst="rect">
            <a:avLst/>
          </a:prstGeom>
        </p:spPr>
      </p:pic>
    </p:spTree>
    <p:extLst>
      <p:ext uri="{BB962C8B-B14F-4D97-AF65-F5344CB8AC3E}">
        <p14:creationId xmlns:p14="http://schemas.microsoft.com/office/powerpoint/2010/main" val="21772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53</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ordering</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8D76F2-14F2-6D4C-B76E-5F83E8B84391}"/>
                  </a:ext>
                </a:extLst>
              </p:cNvPr>
              <p:cNvSpPr txBox="1"/>
              <p:nvPr/>
            </p:nvSpPr>
            <p:spPr>
              <a:xfrm>
                <a:off x="365760" y="1645920"/>
                <a:ext cx="11521440" cy="4893647"/>
              </a:xfrm>
              <a:prstGeom prst="rect">
                <a:avLst/>
              </a:prstGeom>
              <a:noFill/>
            </p:spPr>
            <p:txBody>
              <a:bodyPr wrap="square" rtlCol="0">
                <a:spAutoFit/>
              </a:bodyPr>
              <a:lstStyle/>
              <a:p>
                <a:r>
                  <a:rPr lang="en-US" sz="2400" dirty="0">
                    <a:latin typeface="Helvetica" pitchFamily="2" charset="0"/>
                  </a:rPr>
                  <a:t>authors use a previously-published temporal classifier (chambers et al. (2007))</a:t>
                </a:r>
              </a:p>
              <a:p>
                <a:endParaRPr lang="en-US" sz="2400" dirty="0">
                  <a:latin typeface="Helvetica" pitchFamily="2" charset="0"/>
                </a:endParaRPr>
              </a:p>
              <a:p>
                <a:r>
                  <a:rPr lang="en-US" sz="2400" dirty="0">
                    <a:latin typeface="Helvetica" pitchFamily="2" charset="0"/>
                  </a:rPr>
                  <a:t>input into first stage is </a:t>
                </a:r>
                <a:r>
                  <a:rPr lang="en-US" sz="2400" dirty="0" err="1">
                    <a:latin typeface="Helvetica" pitchFamily="2" charset="0"/>
                  </a:rPr>
                  <a:t>stanford</a:t>
                </a:r>
                <a:r>
                  <a:rPr lang="en-US" sz="2400" dirty="0">
                    <a:latin typeface="Helvetica" pitchFamily="2" charset="0"/>
                  </a:rPr>
                  <a:t> parser results; </a:t>
                </a:r>
                <a:br>
                  <a:rPr lang="en-US" sz="2400" dirty="0">
                    <a:latin typeface="Helvetica" pitchFamily="2" charset="0"/>
                  </a:rPr>
                </a:br>
                <a:r>
                  <a:rPr lang="en-US" sz="2400" dirty="0">
                    <a:latin typeface="Helvetica" pitchFamily="2" charset="0"/>
                  </a:rPr>
                  <a:t>output from second stage is simply </a:t>
                </a:r>
                <a:r>
                  <a:rPr lang="en-US" sz="2400" i="1" dirty="0">
                    <a:latin typeface="Helvetica" pitchFamily="2" charset="0"/>
                  </a:rPr>
                  <a:t>before</a:t>
                </a:r>
                <a:r>
                  <a:rPr lang="en-US" sz="2400" dirty="0">
                    <a:latin typeface="Helvetica" pitchFamily="2" charset="0"/>
                  </a:rPr>
                  <a:t> or </a:t>
                </a:r>
                <a:r>
                  <a:rPr lang="en-US" sz="2400" i="1" dirty="0">
                    <a:latin typeface="Helvetica" pitchFamily="2" charset="0"/>
                  </a:rPr>
                  <a:t>other</a:t>
                </a:r>
              </a:p>
              <a:p>
                <a:endParaRPr lang="en-US" sz="2400" dirty="0">
                  <a:latin typeface="Helvetica" pitchFamily="2" charset="0"/>
                </a:endParaRPr>
              </a:p>
              <a:p>
                <a:r>
                  <a:rPr lang="en-US" sz="2400" dirty="0">
                    <a:latin typeface="Helvetica" pitchFamily="2" charset="0"/>
                  </a:rPr>
                  <a:t>to transition to arbitrary events (w/o pos-tagging, </a:t>
                </a:r>
                <a:r>
                  <a:rPr lang="en-US" sz="2400" dirty="0" err="1">
                    <a:latin typeface="Helvetica" pitchFamily="2" charset="0"/>
                  </a:rPr>
                  <a:t>etc</a:t>
                </a:r>
                <a:r>
                  <a:rPr lang="en-US" sz="2400" dirty="0">
                    <a:latin typeface="Helvetica" pitchFamily="2" charset="0"/>
                  </a:rPr>
                  <a:t>), the authors </a:t>
                </a:r>
                <a:r>
                  <a:rPr lang="en-US" sz="2400" b="1" dirty="0">
                    <a:latin typeface="Helvetica" pitchFamily="2" charset="0"/>
                  </a:rPr>
                  <a:t>process the entire </a:t>
                </a:r>
                <a:r>
                  <a:rPr lang="en-US" sz="2400" b="1" dirty="0" err="1">
                    <a:latin typeface="Helvetica" pitchFamily="2" charset="0"/>
                  </a:rPr>
                  <a:t>gigawords</a:t>
                </a:r>
                <a:r>
                  <a:rPr lang="en-US" sz="2400" b="1" dirty="0">
                    <a:latin typeface="Helvetica" pitchFamily="2" charset="0"/>
                  </a:rPr>
                  <a:t> corpus </a:t>
                </a:r>
                <a:r>
                  <a:rPr lang="en-US" sz="2400" dirty="0">
                    <a:latin typeface="Helvetica" pitchFamily="2" charset="0"/>
                  </a:rPr>
                  <a:t>in one batch </a:t>
                </a:r>
              </a:p>
              <a:p>
                <a:endParaRPr lang="en-US" sz="2400" dirty="0">
                  <a:latin typeface="Helvetica" pitchFamily="2" charset="0"/>
                </a:endParaRPr>
              </a:p>
              <a:p>
                <a:r>
                  <a:rPr lang="en-US" sz="2400" dirty="0">
                    <a:latin typeface="Helvetica" pitchFamily="2" charset="0"/>
                  </a:rPr>
                  <a:t>they then can compare generic event A to generic event B</a:t>
                </a:r>
              </a:p>
              <a:p>
                <a:endParaRPr lang="en-US" sz="2400" dirty="0">
                  <a:latin typeface="Helvetica" pitchFamily="2" charset="0"/>
                </a:endParaRPr>
              </a:p>
              <a:p>
                <a:r>
                  <a:rPr lang="en-US" sz="2400" dirty="0">
                    <a:latin typeface="Helvetica" pitchFamily="2" charset="0"/>
                  </a:rPr>
                  <a:t>reason: </a:t>
                </a:r>
                <a14:m>
                  <m:oMath xmlns:m="http://schemas.openxmlformats.org/officeDocument/2006/math">
                    <m:r>
                      <a:rPr lang="en-US" sz="2400" i="1" dirty="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i</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j</m:t>
                    </m:r>
                  </m:oMath>
                </a14:m>
                <a:r>
                  <a:rPr lang="en-US" sz="2400" dirty="0">
                    <a:latin typeface="Helvetica" pitchFamily="2" charset="0"/>
                  </a:rPr>
                  <a:t>) as described is </a:t>
                </a:r>
                <a:r>
                  <a:rPr lang="en-US" sz="2400" b="1" dirty="0">
                    <a:latin typeface="Helvetica" pitchFamily="2" charset="0"/>
                  </a:rPr>
                  <a:t>not symmetric*</a:t>
                </a:r>
              </a:p>
              <a:p>
                <a:r>
                  <a:rPr lang="en-US" sz="2400" dirty="0"/>
                  <a:t>so both </a:t>
                </a:r>
                <a14:m>
                  <m:oMath xmlns:m="http://schemas.openxmlformats.org/officeDocument/2006/math">
                    <m:r>
                      <a:rPr lang="en-US" sz="2400" i="1" dirty="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i</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j</m:t>
                    </m:r>
                  </m:oMath>
                </a14:m>
                <a:r>
                  <a:rPr lang="en-US" sz="2400" dirty="0">
                    <a:latin typeface="Helvetica" pitchFamily="2" charset="0"/>
                  </a:rPr>
                  <a:t>) and </a:t>
                </a:r>
                <a14:m>
                  <m:oMath xmlns:m="http://schemas.openxmlformats.org/officeDocument/2006/math">
                    <m:r>
                      <a:rPr lang="en-US" sz="2400" i="1" dirty="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0" i="0" baseline="-25000" smtClean="0">
                        <a:latin typeface="Cambria Math" panose="02040503050406030204" pitchFamily="18" charset="0"/>
                      </a:rPr>
                      <m:t>j</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0" i="0" baseline="-25000" smtClean="0">
                        <a:latin typeface="Cambria Math" panose="02040503050406030204" pitchFamily="18" charset="0"/>
                      </a:rPr>
                      <m:t>i</m:t>
                    </m:r>
                  </m:oMath>
                </a14:m>
                <a:r>
                  <a:rPr lang="en-US" sz="2400" dirty="0">
                    <a:latin typeface="Helvetica" pitchFamily="2" charset="0"/>
                  </a:rPr>
                  <a:t>) can be one! </a:t>
                </a:r>
              </a:p>
              <a:p>
                <a:pPr algn="r"/>
                <a:r>
                  <a:rPr lang="en-US" sz="2400" dirty="0">
                    <a:latin typeface="Helvetica" pitchFamily="2" charset="0"/>
                  </a:rPr>
                  <a:t>*timebank has seven classes</a:t>
                </a:r>
              </a:p>
            </p:txBody>
          </p:sp>
        </mc:Choice>
        <mc:Fallback xmlns="">
          <p:sp>
            <p:nvSpPr>
              <p:cNvPr id="9" name="TextBox 8">
                <a:extLst>
                  <a:ext uri="{FF2B5EF4-FFF2-40B4-BE49-F238E27FC236}">
                    <a16:creationId xmlns:a16="http://schemas.microsoft.com/office/drawing/2014/main" id="{D38D76F2-14F2-6D4C-B76E-5F83E8B84391}"/>
                  </a:ext>
                </a:extLst>
              </p:cNvPr>
              <p:cNvSpPr txBox="1">
                <a:spLocks noRot="1" noChangeAspect="1" noMove="1" noResize="1" noEditPoints="1" noAdjustHandles="1" noChangeArrowheads="1" noChangeShapeType="1" noTextEdit="1"/>
              </p:cNvSpPr>
              <p:nvPr/>
            </p:nvSpPr>
            <p:spPr>
              <a:xfrm>
                <a:off x="365760" y="1645920"/>
                <a:ext cx="11521440" cy="4893647"/>
              </a:xfrm>
              <a:prstGeom prst="rect">
                <a:avLst/>
              </a:prstGeom>
              <a:blipFill>
                <a:blip r:embed="rId3"/>
                <a:stretch>
                  <a:fillRect l="-771" t="-1036" r="-771" b="-1813"/>
                </a:stretch>
              </a:blipFill>
            </p:spPr>
            <p:txBody>
              <a:bodyPr/>
              <a:lstStyle/>
              <a:p>
                <a:r>
                  <a:rPr lang="en-US">
                    <a:noFill/>
                  </a:rPr>
                  <a:t> </a:t>
                </a:r>
              </a:p>
            </p:txBody>
          </p:sp>
        </mc:Fallback>
      </mc:AlternateContent>
    </p:spTree>
    <p:extLst>
      <p:ext uri="{BB962C8B-B14F-4D97-AF65-F5344CB8AC3E}">
        <p14:creationId xmlns:p14="http://schemas.microsoft.com/office/powerpoint/2010/main" val="239890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54</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ordering - example</a:t>
            </a:r>
            <a:endParaRPr lang="en-US" dirty="0">
              <a:latin typeface="Garamond" panose="02020404030301010803" pitchFamily="18" charset="0"/>
            </a:endParaRPr>
          </a:p>
        </p:txBody>
      </p:sp>
      <p:pic>
        <p:nvPicPr>
          <p:cNvPr id="2" name="Picture 1">
            <a:extLst>
              <a:ext uri="{FF2B5EF4-FFF2-40B4-BE49-F238E27FC236}">
                <a16:creationId xmlns:a16="http://schemas.microsoft.com/office/drawing/2014/main" id="{80507E97-D3C5-6240-8244-896E7785F2A1}"/>
              </a:ext>
            </a:extLst>
          </p:cNvPr>
          <p:cNvPicPr>
            <a:picLocks noChangeAspect="1"/>
          </p:cNvPicPr>
          <p:nvPr/>
        </p:nvPicPr>
        <p:blipFill>
          <a:blip r:embed="rId3"/>
          <a:srcRect/>
          <a:stretch/>
        </p:blipFill>
        <p:spPr>
          <a:xfrm>
            <a:off x="2626092" y="1615117"/>
            <a:ext cx="6939816" cy="4660900"/>
          </a:xfrm>
          <a:prstGeom prst="rect">
            <a:avLst/>
          </a:prstGeom>
        </p:spPr>
      </p:pic>
    </p:spTree>
    <p:extLst>
      <p:ext uri="{BB962C8B-B14F-4D97-AF65-F5344CB8AC3E}">
        <p14:creationId xmlns:p14="http://schemas.microsoft.com/office/powerpoint/2010/main" val="396775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55</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ordering – model creation</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8D76F2-14F2-6D4C-B76E-5F83E8B84391}"/>
                  </a:ext>
                </a:extLst>
              </p:cNvPr>
              <p:cNvSpPr txBox="1"/>
              <p:nvPr/>
            </p:nvSpPr>
            <p:spPr>
              <a:xfrm>
                <a:off x="365760" y="1645920"/>
                <a:ext cx="11521440" cy="4253793"/>
              </a:xfrm>
              <a:prstGeom prst="rect">
                <a:avLst/>
              </a:prstGeom>
              <a:noFill/>
            </p:spPr>
            <p:txBody>
              <a:bodyPr wrap="square" rtlCol="0">
                <a:spAutoFit/>
              </a:bodyPr>
              <a:lstStyle/>
              <a:p>
                <a:r>
                  <a:rPr lang="en-US" sz="2400" dirty="0">
                    <a:latin typeface="Helvetica" pitchFamily="2" charset="0"/>
                  </a:rPr>
                  <a:t>ordering model created as:</a:t>
                </a:r>
              </a:p>
              <a:p>
                <a:pPr marL="971550" lvl="1" indent="-514350">
                  <a:buAutoNum type="romanLcPeriod"/>
                </a:pPr>
                <a:r>
                  <a:rPr lang="en-US" sz="2400" dirty="0">
                    <a:latin typeface="Helvetica" pitchFamily="2" charset="0"/>
                  </a:rPr>
                  <a:t>start by training temporal model on timebank</a:t>
                </a:r>
                <a:br>
                  <a:rPr lang="en-US" sz="2400" dirty="0">
                    <a:latin typeface="Helvetica" pitchFamily="2" charset="0"/>
                  </a:rPr>
                </a:br>
                <a:endParaRPr lang="en-US" sz="2400" dirty="0">
                  <a:latin typeface="Helvetica" pitchFamily="2" charset="0"/>
                </a:endParaRPr>
              </a:p>
              <a:p>
                <a:pPr marL="971550" lvl="1" indent="-514350">
                  <a:buAutoNum type="romanLcPeriod"/>
                </a:pPr>
                <a:r>
                  <a:rPr lang="en-US" sz="2400" dirty="0">
                    <a:latin typeface="Helvetica" pitchFamily="2" charset="0"/>
                  </a:rPr>
                  <a:t>compute </a:t>
                </a:r>
                <a14:m>
                  <m:oMath xmlns:m="http://schemas.openxmlformats.org/officeDocument/2006/math">
                    <m:r>
                      <a:rPr lang="en-US" sz="2400" i="1" dirty="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i</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j</m:t>
                    </m:r>
                  </m:oMath>
                </a14:m>
                <a:r>
                  <a:rPr lang="en-US" sz="2400" dirty="0">
                    <a:latin typeface="Helvetica" pitchFamily="2" charset="0"/>
                  </a:rPr>
                  <a:t>) and</a:t>
                </a:r>
                <a14:m>
                  <m:oMath xmlns:m="http://schemas.openxmlformats.org/officeDocument/2006/math">
                    <m:r>
                      <a:rPr lang="en-US" sz="2400" b="0" i="0" dirty="0" smtClean="0">
                        <a:latin typeface="Cambria Math" panose="02040503050406030204" pitchFamily="18" charset="0"/>
                      </a:rPr>
                      <m:t> </m:t>
                    </m:r>
                    <m:r>
                      <a:rPr lang="en-US" sz="2400" i="1" dirty="0">
                        <a:latin typeface="Cambria Math" panose="02040503050406030204" pitchFamily="18" charset="0"/>
                      </a:rPr>
                      <m:t>𝑏</m:t>
                    </m:r>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j</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i</m:t>
                    </m:r>
                  </m:oMath>
                </a14:m>
                <a:r>
                  <a:rPr lang="en-US" sz="2400" dirty="0">
                    <a:latin typeface="Helvetica" pitchFamily="2" charset="0"/>
                  </a:rPr>
                  <a:t>) for all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i</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j</m:t>
                    </m:r>
                  </m:oMath>
                </a14:m>
                <a:r>
                  <a:rPr lang="en-US" sz="2400" dirty="0">
                    <a:latin typeface="Helvetica" pitchFamily="2" charset="0"/>
                  </a:rPr>
                  <a:t> pairs in </a:t>
                </a:r>
                <a:r>
                  <a:rPr lang="en-US" sz="2400" dirty="0" err="1">
                    <a:latin typeface="Helvetica" pitchFamily="2" charset="0"/>
                  </a:rPr>
                  <a:t>gigaword</a:t>
                </a:r>
                <a:r>
                  <a:rPr lang="en-US" sz="2400" dirty="0">
                    <a:latin typeface="Helvetica" pitchFamily="2" charset="0"/>
                  </a:rPr>
                  <a:t> corpus ⅆ</a:t>
                </a:r>
                <a:br>
                  <a:rPr lang="en-US" sz="2400" dirty="0">
                    <a:latin typeface="Helvetica" pitchFamily="2" charset="0"/>
                  </a:rPr>
                </a:br>
                <a:endParaRPr lang="en-US" sz="2400" dirty="0">
                  <a:latin typeface="Helvetica" pitchFamily="2" charset="0"/>
                </a:endParaRPr>
              </a:p>
              <a:p>
                <a:pPr marL="971550" lvl="1" indent="-514350">
                  <a:buAutoNum type="romanLcPeriod"/>
                </a:pPr>
                <a:r>
                  <a:rPr lang="en-US" sz="2400" dirty="0">
                    <a:latin typeface="Helvetica" pitchFamily="2" charset="0"/>
                  </a:rPr>
                  <a:t>sum </a:t>
                </a:r>
                <a14:m>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𝑏</m:t>
                        </m:r>
                      </m:e>
                    </m:acc>
                  </m:oMath>
                </a14:m>
                <a:r>
                  <a:rPr lang="en-US" sz="2400" dirty="0">
                    <a:latin typeface="Helvetica" pitchFamily="2" charset="0"/>
                  </a:rPr>
                  <a:t>(</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i</m:t>
                    </m:r>
                  </m:oMath>
                </a14:m>
                <a:r>
                  <a:rPr lang="en-US" sz="2400" i="1" dirty="0">
                    <a:latin typeface="Helvetica" pitchFamily="2" charset="0"/>
                  </a:rPr>
                  <a:t>, </a:t>
                </a:r>
                <a14:m>
                  <m:oMath xmlns:m="http://schemas.openxmlformats.org/officeDocument/2006/math">
                    <m:r>
                      <a:rPr lang="en-US" sz="2400" i="1">
                        <a:latin typeface="Cambria Math" panose="02040503050406030204" pitchFamily="18" charset="0"/>
                      </a:rPr>
                      <m:t>𝑒</m:t>
                    </m:r>
                    <m:r>
                      <m:rPr>
                        <m:sty m:val="p"/>
                      </m:rPr>
                      <a:rPr lang="en-US" sz="2400" baseline="-25000">
                        <a:latin typeface="Cambria Math" panose="02040503050406030204" pitchFamily="18" charset="0"/>
                      </a:rPr>
                      <m:t>j</m:t>
                    </m:r>
                  </m:oMath>
                </a14:m>
                <a:r>
                  <a:rPr lang="en-US" sz="2400" dirty="0">
                    <a:latin typeface="Helvetica" pitchFamily="2" charset="0"/>
                  </a:rPr>
                  <a:t>) = </a:t>
                </a:r>
                <a14:m>
                  <m:oMath xmlns:m="http://schemas.openxmlformats.org/officeDocument/2006/math">
                    <m:nary>
                      <m:naryPr>
                        <m:chr m:val="∑"/>
                        <m:supHide m:val="on"/>
                        <m:ctrlPr>
                          <a:rPr lang="en-US" sz="2400" i="1" dirty="0" smtClean="0">
                            <a:latin typeface="Cambria Math" panose="02040503050406030204" pitchFamily="18" charset="0"/>
                          </a:rPr>
                        </m:ctrlPr>
                      </m:naryPr>
                      <m:sub>
                        <m:r>
                          <m:rPr>
                            <m:nor/>
                          </m:rPr>
                          <a:rPr lang="en-US" sz="2400" dirty="0">
                            <a:latin typeface="Helvetica" pitchFamily="2" charset="0"/>
                          </a:rPr>
                          <m:t>ⅆ</m:t>
                        </m:r>
                      </m:sub>
                      <m:sup/>
                      <m:e>
                        <m:r>
                          <a:rPr lang="en-US" sz="2400" i="1" dirty="0">
                            <a:latin typeface="Cambria Math" panose="02040503050406030204" pitchFamily="18" charset="0"/>
                          </a:rPr>
                          <m:t>𝑏</m:t>
                        </m:r>
                        <m:r>
                          <m:rPr>
                            <m:nor/>
                          </m:rPr>
                          <a:rPr lang="en-US" sz="2400" dirty="0">
                            <a:latin typeface="Helvetica" pitchFamily="2" charset="0"/>
                          </a:rPr>
                          <m:t>(</m:t>
                        </m:r>
                        <m:r>
                          <a:rPr lang="en-US" sz="2400" i="1">
                            <a:latin typeface="Cambria Math" panose="02040503050406030204" pitchFamily="18" charset="0"/>
                          </a:rPr>
                          <m:t>𝑒</m:t>
                        </m:r>
                        <m:r>
                          <m:rPr>
                            <m:sty m:val="p"/>
                          </m:rPr>
                          <a:rPr lang="en-US" sz="2400" baseline="-25000">
                            <a:latin typeface="Cambria Math" panose="02040503050406030204" pitchFamily="18" charset="0"/>
                          </a:rPr>
                          <m:t>i</m:t>
                        </m:r>
                        <m:r>
                          <m:rPr>
                            <m:nor/>
                          </m:rPr>
                          <a:rPr lang="en-US" sz="2400" i="1" dirty="0">
                            <a:latin typeface="Helvetica" pitchFamily="2" charset="0"/>
                          </a:rPr>
                          <m:t>, </m:t>
                        </m:r>
                        <m:r>
                          <a:rPr lang="en-US" sz="2400" i="1">
                            <a:latin typeface="Cambria Math" panose="02040503050406030204" pitchFamily="18" charset="0"/>
                          </a:rPr>
                          <m:t>𝑒</m:t>
                        </m:r>
                        <m:r>
                          <m:rPr>
                            <m:sty m:val="p"/>
                          </m:rPr>
                          <a:rPr lang="en-US" sz="2400" baseline="-25000">
                            <a:latin typeface="Cambria Math" panose="02040503050406030204" pitchFamily="18" charset="0"/>
                          </a:rPr>
                          <m:t>j</m:t>
                        </m:r>
                        <m:r>
                          <m:rPr>
                            <m:nor/>
                          </m:rPr>
                          <a:rPr lang="en-US" sz="2400" dirty="0">
                            <a:latin typeface="Helvetica" pitchFamily="2" charset="0"/>
                          </a:rPr>
                          <m:t>)</m:t>
                        </m:r>
                      </m:e>
                    </m:nary>
                  </m:oMath>
                </a14:m>
                <a:br>
                  <a:rPr lang="en-US" sz="2400" dirty="0">
                    <a:latin typeface="Helvetica" pitchFamily="2" charset="0"/>
                  </a:rPr>
                </a:br>
                <a:endParaRPr lang="en-US" sz="2400" dirty="0">
                  <a:latin typeface="Helvetica" pitchFamily="2" charset="0"/>
                </a:endParaRPr>
              </a:p>
              <a:p>
                <a:pPr marL="971550" lvl="1" indent="-514350">
                  <a:buAutoNum type="romanLcPeriod"/>
                </a:pPr>
                <a:r>
                  <a:rPr lang="en-US" sz="2400" dirty="0">
                    <a:latin typeface="Helvetica" pitchFamily="2" charset="0"/>
                  </a:rPr>
                  <a:t>create </a:t>
                </a:r>
                <a14:m>
                  <m:oMath xmlns:m="http://schemas.openxmlformats.org/officeDocument/2006/math">
                    <m:r>
                      <m:rPr>
                        <m:sty m:val="p"/>
                      </m:rPr>
                      <a:rPr lang="en-US" sz="2400">
                        <a:latin typeface="Cambria Math" panose="02040503050406030204" pitchFamily="18" charset="0"/>
                      </a:rPr>
                      <m:t>d</m:t>
                    </m:r>
                    <m:d>
                      <m:dPr>
                        <m:ctrlPr>
                          <a:rPr lang="en-US" sz="2400" i="1">
                            <a:latin typeface="Cambria Math" panose="02040503050406030204" pitchFamily="18" charset="0"/>
                          </a:rPr>
                        </m:ctrlPr>
                      </m:dPr>
                      <m:e>
                        <m:r>
                          <a:rPr lang="en-US" sz="2400" i="1">
                            <a:latin typeface="Cambria Math" panose="02040503050406030204" pitchFamily="18" charset="0"/>
                          </a:rPr>
                          <m:t>𝑒</m:t>
                        </m:r>
                        <m:r>
                          <m:rPr>
                            <m:sty m:val="p"/>
                          </m:rPr>
                          <a:rPr lang="en-US" sz="2400" baseline="-25000">
                            <a:latin typeface="Cambria Math" panose="02040503050406030204" pitchFamily="18" charset="0"/>
                          </a:rPr>
                          <m:t>i</m:t>
                        </m:r>
                        <m:r>
                          <m:rPr>
                            <m:nor/>
                          </m:rPr>
                          <a:rPr lang="en-US" sz="2400" i="1" dirty="0">
                            <a:latin typeface="Helvetica" pitchFamily="2" charset="0"/>
                          </a:rPr>
                          <m:t>, </m:t>
                        </m:r>
                        <m:r>
                          <a:rPr lang="en-US" sz="2400" i="1">
                            <a:latin typeface="Cambria Math" panose="02040503050406030204" pitchFamily="18" charset="0"/>
                          </a:rPr>
                          <m:t>𝑒</m:t>
                        </m:r>
                        <m:r>
                          <m:rPr>
                            <m:sty m:val="p"/>
                          </m:rPr>
                          <a:rPr lang="en-US" sz="2400" baseline="-25000">
                            <a:latin typeface="Cambria Math" panose="02040503050406030204" pitchFamily="18" charset="0"/>
                          </a:rPr>
                          <m:t>j</m:t>
                        </m:r>
                      </m:e>
                    </m:d>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𝑏</m:t>
                            </m:r>
                          </m:e>
                        </m:acc>
                        <m:r>
                          <m:rPr>
                            <m:nor/>
                          </m:rPr>
                          <a:rPr lang="en-US" sz="2400" dirty="0">
                            <a:latin typeface="Helvetica" pitchFamily="2" charset="0"/>
                          </a:rPr>
                          <m:t>(</m:t>
                        </m:r>
                        <m:r>
                          <a:rPr lang="en-US" sz="2400" i="1">
                            <a:latin typeface="Cambria Math" panose="02040503050406030204" pitchFamily="18" charset="0"/>
                          </a:rPr>
                          <m:t>𝑒</m:t>
                        </m:r>
                        <m:r>
                          <m:rPr>
                            <m:sty m:val="p"/>
                          </m:rPr>
                          <a:rPr lang="en-US" sz="2400" baseline="-25000">
                            <a:latin typeface="Cambria Math" panose="02040503050406030204" pitchFamily="18" charset="0"/>
                          </a:rPr>
                          <m:t>i</m:t>
                        </m:r>
                        <m:r>
                          <m:rPr>
                            <m:nor/>
                          </m:rPr>
                          <a:rPr lang="en-US" sz="2400" i="1" dirty="0">
                            <a:latin typeface="Helvetica" pitchFamily="2" charset="0"/>
                          </a:rPr>
                          <m:t>, </m:t>
                        </m:r>
                        <m:r>
                          <a:rPr lang="en-US" sz="2400" i="1">
                            <a:latin typeface="Cambria Math" panose="02040503050406030204" pitchFamily="18" charset="0"/>
                          </a:rPr>
                          <m:t>𝑒</m:t>
                        </m:r>
                        <m:r>
                          <m:rPr>
                            <m:sty m:val="p"/>
                          </m:rPr>
                          <a:rPr lang="en-US" sz="2400" baseline="-25000">
                            <a:latin typeface="Cambria Math" panose="02040503050406030204" pitchFamily="18" charset="0"/>
                          </a:rPr>
                          <m:t>j</m:t>
                        </m:r>
                        <m:r>
                          <m:rPr>
                            <m:nor/>
                          </m:rPr>
                          <a:rPr lang="en-US" sz="2400" dirty="0">
                            <a:latin typeface="Helvetica" pitchFamily="2" charset="0"/>
                          </a:rPr>
                          <m:t>)</m:t>
                        </m:r>
                        <m:r>
                          <a:rPr lang="en-US" sz="2400" dirty="0">
                            <a:latin typeface="Cambria Math" panose="02040503050406030204" pitchFamily="18" charset="0"/>
                          </a:rPr>
                          <m:t>−</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𝑏</m:t>
                            </m:r>
                          </m:e>
                        </m:acc>
                        <m:r>
                          <m:rPr>
                            <m:nor/>
                          </m:rPr>
                          <a:rPr lang="en-US" sz="2400" dirty="0">
                            <a:latin typeface="Helvetica" pitchFamily="2" charset="0"/>
                          </a:rPr>
                          <m:t>(</m:t>
                        </m:r>
                        <m:r>
                          <a:rPr lang="en-US" sz="2400" i="1">
                            <a:latin typeface="Cambria Math" panose="02040503050406030204" pitchFamily="18" charset="0"/>
                          </a:rPr>
                          <m:t>𝑒</m:t>
                        </m:r>
                        <m:r>
                          <m:rPr>
                            <m:sty m:val="p"/>
                          </m:rPr>
                          <a:rPr lang="en-US" sz="2400" baseline="-25000">
                            <a:latin typeface="Cambria Math" panose="02040503050406030204" pitchFamily="18" charset="0"/>
                          </a:rPr>
                          <m:t>j</m:t>
                        </m:r>
                        <m:r>
                          <m:rPr>
                            <m:nor/>
                          </m:rPr>
                          <a:rPr lang="en-US" sz="2400" i="1" dirty="0">
                            <a:latin typeface="Helvetica" pitchFamily="2" charset="0"/>
                          </a:rPr>
                          <m:t>, </m:t>
                        </m:r>
                        <m:r>
                          <a:rPr lang="en-US" sz="2400" i="1">
                            <a:latin typeface="Cambria Math" panose="02040503050406030204" pitchFamily="18" charset="0"/>
                          </a:rPr>
                          <m:t>𝑒</m:t>
                        </m:r>
                        <m:r>
                          <m:rPr>
                            <m:sty m:val="p"/>
                          </m:rPr>
                          <a:rPr lang="en-US" sz="2400" baseline="-25000">
                            <a:latin typeface="Cambria Math" panose="02040503050406030204" pitchFamily="18" charset="0"/>
                          </a:rPr>
                          <m:t>i</m:t>
                        </m:r>
                        <m:r>
                          <m:rPr>
                            <m:nor/>
                          </m:rPr>
                          <a:rPr lang="en-US" sz="2400" dirty="0">
                            <a:latin typeface="Helvetica" pitchFamily="2" charset="0"/>
                          </a:rPr>
                          <m:t>)</m:t>
                        </m:r>
                      </m:e>
                    </m:d>
                    <m:r>
                      <a:rPr lang="en-US" sz="2400" b="0" i="1" smtClean="0">
                        <a:latin typeface="Cambria Math" panose="02040503050406030204" pitchFamily="18" charset="0"/>
                      </a:rPr>
                      <m:t> </m:t>
                    </m:r>
                  </m:oMath>
                </a14:m>
                <a:r>
                  <a:rPr lang="en-US" sz="2400" dirty="0">
                    <a:latin typeface="Helvetica" pitchFamily="2" charset="0"/>
                  </a:rPr>
                  <a:t> </a:t>
                </a:r>
              </a:p>
              <a:p>
                <a:pPr marL="971550" lvl="1" indent="-514350">
                  <a:buAutoNum type="romanLcPeriod"/>
                </a:pPr>
                <a:endParaRPr lang="en-US" sz="2400" dirty="0">
                  <a:latin typeface="Helvetica" pitchFamily="2" charset="0"/>
                </a:endParaRPr>
              </a:p>
              <a:p>
                <a:pPr marL="971550" lvl="1" indent="-514350">
                  <a:buAutoNum type="romanLcPeriod"/>
                </a:pPr>
                <a:r>
                  <a:rPr lang="en-US" sz="2400" dirty="0">
                    <a:latin typeface="Helvetica" pitchFamily="2" charset="0"/>
                  </a:rPr>
                  <a:t>define </a:t>
                </a:r>
                <a:r>
                  <a:rPr lang="en-US" sz="2400" i="1" dirty="0">
                    <a:latin typeface="Helvetica" pitchFamily="2" charset="0"/>
                  </a:rPr>
                  <a:t>coherence score </a:t>
                </a:r>
                <a:r>
                  <a:rPr lang="en-US" sz="2400" dirty="0">
                    <a:latin typeface="Helvetica" pitchFamily="2" charset="0"/>
                  </a:rPr>
                  <a:t>as a function of input xβy (x before y)</a:t>
                </a:r>
              </a:p>
              <a:p>
                <a:pPr lvl="1"/>
                <a:endParaRPr lang="en-US" sz="2400" dirty="0">
                  <a:latin typeface="Helvetica" pitchFamily="2" charset="0"/>
                </a:endParaRPr>
              </a:p>
            </p:txBody>
          </p:sp>
        </mc:Choice>
        <mc:Fallback xmlns="">
          <p:sp>
            <p:nvSpPr>
              <p:cNvPr id="9" name="TextBox 8">
                <a:extLst>
                  <a:ext uri="{FF2B5EF4-FFF2-40B4-BE49-F238E27FC236}">
                    <a16:creationId xmlns:a16="http://schemas.microsoft.com/office/drawing/2014/main" id="{D38D76F2-14F2-6D4C-B76E-5F83E8B84391}"/>
                  </a:ext>
                </a:extLst>
              </p:cNvPr>
              <p:cNvSpPr txBox="1">
                <a:spLocks noRot="1" noChangeAspect="1" noMove="1" noResize="1" noEditPoints="1" noAdjustHandles="1" noChangeArrowheads="1" noChangeShapeType="1" noTextEdit="1"/>
              </p:cNvSpPr>
              <p:nvPr/>
            </p:nvSpPr>
            <p:spPr>
              <a:xfrm>
                <a:off x="365760" y="1645920"/>
                <a:ext cx="11521440" cy="4253793"/>
              </a:xfrm>
              <a:prstGeom prst="rect">
                <a:avLst/>
              </a:prstGeom>
              <a:blipFill>
                <a:blip r:embed="rId3"/>
                <a:stretch>
                  <a:fillRect l="-771" t="-1190"/>
                </a:stretch>
              </a:blipFill>
            </p:spPr>
            <p:txBody>
              <a:bodyPr/>
              <a:lstStyle/>
              <a:p>
                <a:r>
                  <a:rPr lang="en-US">
                    <a:noFill/>
                  </a:rPr>
                  <a:t> </a:t>
                </a:r>
              </a:p>
            </p:txBody>
          </p:sp>
        </mc:Fallback>
      </mc:AlternateContent>
    </p:spTree>
    <p:extLst>
      <p:ext uri="{BB962C8B-B14F-4D97-AF65-F5344CB8AC3E}">
        <p14:creationId xmlns:p14="http://schemas.microsoft.com/office/powerpoint/2010/main" val="29229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56</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ordering – model formula</a:t>
            </a: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8D76F2-14F2-6D4C-B76E-5F83E8B84391}"/>
                  </a:ext>
                </a:extLst>
              </p:cNvPr>
              <p:cNvSpPr txBox="1"/>
              <p:nvPr/>
            </p:nvSpPr>
            <p:spPr>
              <a:xfrm>
                <a:off x="365760" y="1645920"/>
                <a:ext cx="11521440" cy="2531399"/>
              </a:xfrm>
              <a:prstGeom prst="rect">
                <a:avLst/>
              </a:prstGeom>
              <a:noFill/>
            </p:spPr>
            <p:txBody>
              <a:bodyPr wrap="square" rtlCol="0">
                <a:spAutoFit/>
              </a:bodyPr>
              <a:lstStyle/>
              <a:p>
                <a:r>
                  <a:rPr lang="en-US" sz="2400" dirty="0">
                    <a:latin typeface="Helvetica" pitchFamily="2" charset="0"/>
                  </a:rPr>
                  <a:t>coherence(</a:t>
                </a:r>
                <a14:m>
                  <m:oMath xmlns:m="http://schemas.openxmlformats.org/officeDocument/2006/math">
                    <m:r>
                      <a:rPr lang="en-US" sz="2400" i="1" dirty="0">
                        <a:latin typeface="Cambria Math" panose="02040503050406030204" pitchFamily="18" charset="0"/>
                      </a:rPr>
                      <m:t>𝑑</m:t>
                    </m:r>
                    <m:r>
                      <m:rPr>
                        <m:sty m:val="p"/>
                      </m:rPr>
                      <a:rPr lang="en-US" sz="2400" baseline="-25000" dirty="0" err="1">
                        <a:latin typeface="Cambria Math" panose="02040503050406030204" pitchFamily="18" charset="0"/>
                      </a:rPr>
                      <m:t>sorted</m:t>
                    </m:r>
                  </m:oMath>
                </a14:m>
                <a:r>
                  <a:rPr lang="en-US" sz="2400" dirty="0">
                    <a:latin typeface="Helvetica" pitchFamily="2" charset="0"/>
                  </a:rPr>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oMath>
                </a14:m>
                <a:r>
                  <a:rPr lang="en-US" sz="2400" i="1" dirty="0">
                    <a:latin typeface="Helvetica" pitchFamily="2" charset="0"/>
                  </a:rPr>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𝑒</m:t>
                        </m:r>
                      </m:e>
                      <m:sub>
                        <m:r>
                          <a:rPr lang="en-US" sz="2400" i="1">
                            <a:latin typeface="Cambria Math" panose="02040503050406030204" pitchFamily="18" charset="0"/>
                          </a:rPr>
                          <m:t>(2)</m:t>
                        </m:r>
                      </m:sub>
                    </m:sSub>
                  </m:oMath>
                </a14:m>
                <a:r>
                  <a:rPr lang="en-US" sz="2400" i="1" dirty="0">
                    <a:latin typeface="Helvetica" pitchFamily="2" charset="0"/>
                  </a:rPr>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sub>
                    </m:sSub>
                  </m:oMath>
                </a14:m>
                <a:r>
                  <a:rPr lang="en-US" sz="2400" dirty="0">
                    <a:latin typeface="Helvetica" pitchFamily="2" charset="0"/>
                  </a:rPr>
                  <a:t>}):</a:t>
                </a:r>
              </a:p>
              <a:p>
                <a:endParaRPr lang="en-US" sz="2400" dirty="0">
                  <a:latin typeface="Helvetica" pitchFamily="2" charset="0"/>
                </a:endParaRPr>
              </a:p>
              <a:p>
                <a:pPr/>
                <a14:m>
                  <m:oMathPara xmlns:m="http://schemas.openxmlformats.org/officeDocument/2006/math">
                    <m:oMathParaPr>
                      <m:jc m:val="centerGroup"/>
                    </m:oMathParaPr>
                    <m:oMath xmlns:m="http://schemas.openxmlformats.org/officeDocument/2006/math">
                      <m:nary>
                        <m:naryPr>
                          <m:chr m:val="∑"/>
                          <m:limLoc m:val="subSup"/>
                          <m:supHide m:val="on"/>
                          <m:ctrlPr>
                            <a:rPr lang="en-US" sz="2400" i="1" smtClean="0">
                              <a:latin typeface="Cambria Math" panose="02040503050406030204" pitchFamily="18" charset="0"/>
                            </a:rPr>
                          </m:ctrlPr>
                        </m:naryPr>
                        <m:sub>
                          <m:r>
                            <m:rPr>
                              <m:brk m:alnAt="9"/>
                            </m:rP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sub>
                        <m:sup/>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log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m:t>
                                      </m:r>
                                      <m:d>
                                        <m:dPr>
                                          <m:ctrlPr>
                                            <a:rPr lang="en-US" sz="2400" b="0" i="1" smtClean="0">
                                              <a:latin typeface="Cambria Math" panose="02040503050406030204" pitchFamily="18" charset="0"/>
                                            </a:rPr>
                                          </m:ctrlPr>
                                        </m:dPr>
                                        <m:e>
                                          <m:r>
                                            <a:rPr lang="en-US" sz="2400" i="1" dirty="0">
                                              <a:latin typeface="Cambria Math" panose="02040503050406030204" pitchFamily="18" charset="0"/>
                                            </a:rPr>
                                            <m:t>𝑥</m:t>
                                          </m:r>
                                          <m:r>
                                            <a:rPr lang="en-US" sz="2400" b="0" i="0" smtClean="0">
                                              <a:latin typeface="Cambria Math" panose="02040503050406030204" pitchFamily="18" charset="0"/>
                                            </a:rPr>
                                            <m:t>,</m:t>
                                          </m:r>
                                          <m:r>
                                            <a:rPr lang="en-US" sz="2400" i="1" dirty="0">
                                              <a:latin typeface="Cambria Math" panose="02040503050406030204" pitchFamily="18" charset="0"/>
                                            </a:rPr>
                                            <m:t>𝑦</m:t>
                                          </m:r>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i="1" dirty="0">
                                          <a:latin typeface="Cambria Math" panose="02040503050406030204" pitchFamily="18" charset="0"/>
                                        </a:rPr>
                                        <m:t>𝑥</m:t>
                                      </m:r>
                                      <m:r>
                                        <m:rPr>
                                          <m:nor/>
                                        </m:rPr>
                                        <a:rPr lang="en-US" sz="2400" dirty="0">
                                          <a:latin typeface="Helvetica" pitchFamily="2" charset="0"/>
                                        </a:rPr>
                                        <m:t>β</m:t>
                                      </m:r>
                                      <m:r>
                                        <a:rPr lang="en-US" sz="2400" i="1" dirty="0">
                                          <a:latin typeface="Cambria Math" panose="02040503050406030204" pitchFamily="18" charset="0"/>
                                        </a:rPr>
                                        <m:t>𝑦</m:t>
                                      </m:r>
                                      <m:r>
                                        <m:rPr>
                                          <m:nor/>
                                        </m:rPr>
                                        <a:rPr lang="en-US" sz="2400" b="0" i="0" dirty="0" smtClean="0">
                                          <a:latin typeface="Cambria Math" panose="02040503050406030204" pitchFamily="18" charset="0"/>
                                        </a:rPr>
                                        <m:t>  </m:t>
                                      </m:r>
                                      <m:r>
                                        <m:rPr>
                                          <m:nor/>
                                        </m:rPr>
                                        <a:rPr lang="en-US" sz="2400" b="0" i="0" dirty="0" smtClean="0">
                                          <a:latin typeface="Helvetica" pitchFamily="2" charset="0"/>
                                        </a:rPr>
                                        <m:t>and</m:t>
                                      </m:r>
                                      <m:r>
                                        <m:rPr>
                                          <m:nor/>
                                        </m:rPr>
                                        <a:rPr lang="en-US" sz="2400" b="0" i="0" dirty="0" smtClean="0">
                                          <a:latin typeface="Helvetica" pitchFamily="2" charset="0"/>
                                        </a:rPr>
                                        <m:t>  </m:t>
                                      </m:r>
                                      <m:r>
                                        <m:rPr>
                                          <m:nor/>
                                        </m:rPr>
                                        <a:rPr lang="en-US" sz="2400" b="0" i="1" dirty="0" smtClean="0">
                                          <a:latin typeface="Helvetica" pitchFamily="2" charset="0"/>
                                        </a:rPr>
                                        <m:t>b</m:t>
                                      </m:r>
                                      <m:r>
                                        <m:rPr>
                                          <m:nor/>
                                        </m:rPr>
                                        <a:rPr lang="en-US" sz="2400" b="0" dirty="0" smtClean="0">
                                          <a:latin typeface="Helvetica" pitchFamily="2" charset="0"/>
                                        </a:rPr>
                                        <m:t>(</m:t>
                                      </m:r>
                                      <m:r>
                                        <a:rPr lang="en-US" sz="2400" i="1" dirty="0">
                                          <a:latin typeface="Cambria Math" panose="02040503050406030204" pitchFamily="18" charset="0"/>
                                        </a:rPr>
                                        <m:t>𝑥</m:t>
                                      </m:r>
                                      <m:r>
                                        <m:rPr>
                                          <m:nor/>
                                        </m:rPr>
                                        <a:rPr lang="en-US" sz="2400" b="0" i="0" dirty="0" smtClean="0">
                                          <a:latin typeface="Helvetica" pitchFamily="2" charset="0"/>
                                        </a:rPr>
                                        <m:t>,</m:t>
                                      </m:r>
                                      <m:r>
                                        <a:rPr lang="en-US" sz="2400" i="1" dirty="0">
                                          <a:latin typeface="Cambria Math" panose="02040503050406030204" pitchFamily="18" charset="0"/>
                                        </a:rPr>
                                        <m:t>𝑦</m:t>
                                      </m:r>
                                      <m:r>
                                        <m:rPr>
                                          <m:nor/>
                                        </m:rPr>
                                        <a:rPr lang="en-US" sz="2400" b="0" dirty="0" smtClean="0">
                                          <a:latin typeface="Helvetica" pitchFamily="2" charset="0"/>
                                        </a:rPr>
                                        <m:t>)</m:t>
                                      </m:r>
                                      <m:r>
                                        <m:rPr>
                                          <m:nor/>
                                        </m:rPr>
                                        <a:rPr lang="en-US" sz="2400" b="0" i="0" dirty="0" smtClean="0">
                                          <a:latin typeface="Helvetica" pitchFamily="2" charset="0"/>
                                        </a:rPr>
                                        <m:t> &gt; </m:t>
                                      </m:r>
                                      <m:r>
                                        <m:rPr>
                                          <m:nor/>
                                        </m:rPr>
                                        <a:rPr lang="en-US" sz="2400" b="0" i="0" dirty="0" smtClean="0">
                                          <a:latin typeface="Helvetica" pitchFamily="2" charset="0"/>
                                        </a:rPr>
                                        <m:t>b</m:t>
                                      </m:r>
                                      <m:r>
                                        <m:rPr>
                                          <m:nor/>
                                        </m:rPr>
                                        <a:rPr lang="en-US" sz="2400" b="0" i="0" dirty="0" smtClean="0">
                                          <a:latin typeface="Helvetica" pitchFamily="2" charset="0"/>
                                        </a:rPr>
                                        <m:t>(</m:t>
                                      </m:r>
                                      <m:r>
                                        <a:rPr lang="en-US" sz="2400" b="0" i="1" dirty="0" smtClean="0">
                                          <a:latin typeface="Cambria Math" panose="02040503050406030204" pitchFamily="18" charset="0"/>
                                        </a:rPr>
                                        <m:t>𝑦</m:t>
                                      </m:r>
                                      <m:r>
                                        <a:rPr lang="en-US" sz="2400" b="0" i="1" dirty="0" smtClean="0">
                                          <a:latin typeface="Cambria Math" panose="02040503050406030204" pitchFamily="18" charset="0"/>
                                        </a:rPr>
                                        <m:t>,</m:t>
                                      </m:r>
                                      <m:r>
                                        <a:rPr lang="en-US" sz="2400" b="0" i="1" dirty="0" smtClean="0">
                                          <a:latin typeface="Cambria Math" panose="02040503050406030204" pitchFamily="18" charset="0"/>
                                        </a:rPr>
                                        <m:t>𝑥</m:t>
                                      </m:r>
                                      <m:r>
                                        <a:rPr lang="en-US" sz="2400" b="0" i="1" dirty="0" smtClean="0">
                                          <a:latin typeface="Cambria Math" panose="02040503050406030204" pitchFamily="18" charset="0"/>
                                        </a:rPr>
                                        <m:t>)</m:t>
                                      </m:r>
                                    </m:e>
                                    <m:e>
                                      <m:r>
                                        <a:rPr lang="en-US" sz="2400" b="0" i="1" smtClean="0">
                                          <a:latin typeface="Cambria Math" panose="02040503050406030204" pitchFamily="18" charset="0"/>
                                        </a:rPr>
                                        <m:t>− </m:t>
                                      </m:r>
                                      <m:r>
                                        <m:rPr>
                                          <m:sty m:val="p"/>
                                        </m:rPr>
                                        <a:rPr lang="en-US" sz="2400">
                                          <a:latin typeface="Cambria Math" panose="02040503050406030204" pitchFamily="18" charset="0"/>
                                        </a:rPr>
                                        <m:t>log</m:t>
                                      </m:r>
                                      <m:r>
                                        <a:rPr lang="en-US" sz="2400">
                                          <a:latin typeface="Cambria Math" panose="02040503050406030204" pitchFamily="18" charset="0"/>
                                        </a:rPr>
                                        <m:t> </m:t>
                                      </m:r>
                                      <m:r>
                                        <m:rPr>
                                          <m:sty m:val="p"/>
                                        </m:rPr>
                                        <a:rPr lang="en-US" sz="2400">
                                          <a:latin typeface="Cambria Math" panose="02040503050406030204" pitchFamily="18" charset="0"/>
                                        </a:rPr>
                                        <m:t>d</m:t>
                                      </m:r>
                                      <m:d>
                                        <m:dPr>
                                          <m:ctrlPr>
                                            <a:rPr lang="en-US" sz="2400" i="1" smtClean="0">
                                              <a:latin typeface="Cambria Math" panose="02040503050406030204" pitchFamily="18" charset="0"/>
                                            </a:rPr>
                                          </m:ctrlPr>
                                        </m:dPr>
                                        <m:e>
                                          <m:r>
                                            <m:rPr>
                                              <m:sty m:val="p"/>
                                            </m:rPr>
                                            <a:rPr lang="en-US" sz="2400">
                                              <a:latin typeface="Cambria Math" panose="02040503050406030204" pitchFamily="18" charset="0"/>
                                            </a:rPr>
                                            <m:t>x</m:t>
                                          </m:r>
                                          <m:r>
                                            <a:rPr lang="en-US" sz="2400">
                                              <a:latin typeface="Cambria Math" panose="02040503050406030204" pitchFamily="18" charset="0"/>
                                            </a:rPr>
                                            <m:t>,</m:t>
                                          </m:r>
                                          <m:r>
                                            <a:rPr lang="en-US" sz="2400" i="1" dirty="0">
                                              <a:latin typeface="Cambria Math" panose="02040503050406030204" pitchFamily="18" charset="0"/>
                                            </a:rPr>
                                            <m:t>𝑦</m:t>
                                          </m:r>
                                        </m:e>
                                      </m:d>
                                      <m:r>
                                        <a:rPr lang="en-US" sz="2400" b="0" i="1" dirty="0" smtClean="0">
                                          <a:latin typeface="Cambria Math" panose="02040503050406030204" pitchFamily="18" charset="0"/>
                                        </a:rPr>
                                        <m:t>          </m:t>
                                      </m:r>
                                      <m:r>
                                        <a:rPr lang="en-US" sz="2400" b="0" i="0" dirty="0" smtClean="0">
                                          <a:latin typeface="Cambria Math" panose="02040503050406030204" pitchFamily="18" charset="0"/>
                                        </a:rPr>
                                        <m:t>     </m:t>
                                      </m:r>
                                      <m:r>
                                        <m:rPr>
                                          <m:sty m:val="p"/>
                                        </m:rPr>
                                        <a:rPr lang="en-US" sz="2400">
                                          <a:latin typeface="Cambria Math" panose="02040503050406030204" pitchFamily="18" charset="0"/>
                                        </a:rPr>
                                        <m:t>if</m:t>
                                      </m:r>
                                      <m:r>
                                        <a:rPr lang="en-US" sz="2400" i="1">
                                          <a:latin typeface="Cambria Math" panose="02040503050406030204" pitchFamily="18" charset="0"/>
                                        </a:rPr>
                                        <m:t>  </m:t>
                                      </m:r>
                                      <m:r>
                                        <a:rPr lang="en-US" sz="2400" i="1" dirty="0">
                                          <a:latin typeface="Cambria Math" panose="02040503050406030204" pitchFamily="18" charset="0"/>
                                        </a:rPr>
                                        <m:t>𝑥</m:t>
                                      </m:r>
                                      <m:r>
                                        <m:rPr>
                                          <m:nor/>
                                        </m:rPr>
                                        <a:rPr lang="en-US" sz="2400" dirty="0">
                                          <a:latin typeface="Helvetica" pitchFamily="2" charset="0"/>
                                        </a:rPr>
                                        <m:t>β</m:t>
                                      </m:r>
                                      <m:r>
                                        <a:rPr lang="en-US" sz="2400" i="1" dirty="0">
                                          <a:latin typeface="Cambria Math" panose="02040503050406030204" pitchFamily="18" charset="0"/>
                                        </a:rPr>
                                        <m:t>𝑦</m:t>
                                      </m:r>
                                      <m:r>
                                        <m:rPr>
                                          <m:nor/>
                                        </m:rPr>
                                        <a:rPr lang="en-US" sz="2400" dirty="0">
                                          <a:latin typeface="Cambria Math" panose="02040503050406030204" pitchFamily="18" charset="0"/>
                                        </a:rPr>
                                        <m:t>  </m:t>
                                      </m:r>
                                      <m:r>
                                        <m:rPr>
                                          <m:nor/>
                                        </m:rPr>
                                        <a:rPr lang="en-US" sz="2400" dirty="0">
                                          <a:latin typeface="Helvetica" pitchFamily="2" charset="0"/>
                                        </a:rPr>
                                        <m:t>and</m:t>
                                      </m:r>
                                      <m:r>
                                        <m:rPr>
                                          <m:nor/>
                                        </m:rPr>
                                        <a:rPr lang="en-US" sz="2400" dirty="0">
                                          <a:latin typeface="Helvetica" pitchFamily="2" charset="0"/>
                                        </a:rPr>
                                        <m:t>  </m:t>
                                      </m:r>
                                      <m:r>
                                        <m:rPr>
                                          <m:nor/>
                                        </m:rPr>
                                        <a:rPr lang="en-US" sz="2400" i="1" dirty="0">
                                          <a:latin typeface="Helvetica" pitchFamily="2" charset="0"/>
                                        </a:rPr>
                                        <m:t>b</m:t>
                                      </m:r>
                                      <m:r>
                                        <m:rPr>
                                          <m:nor/>
                                        </m:rPr>
                                        <a:rPr lang="en-US" sz="2400" dirty="0">
                                          <a:latin typeface="Helvetica" pitchFamily="2" charset="0"/>
                                        </a:rPr>
                                        <m:t>(</m:t>
                                      </m:r>
                                      <m:r>
                                        <a:rPr lang="en-US" sz="2400" i="1" dirty="0">
                                          <a:latin typeface="Cambria Math" panose="02040503050406030204" pitchFamily="18" charset="0"/>
                                        </a:rPr>
                                        <m:t>𝑥</m:t>
                                      </m:r>
                                      <m:r>
                                        <m:rPr>
                                          <m:nor/>
                                        </m:rPr>
                                        <a:rPr lang="en-US" sz="2400" dirty="0">
                                          <a:latin typeface="Helvetica" pitchFamily="2" charset="0"/>
                                        </a:rPr>
                                        <m:t>,</m:t>
                                      </m:r>
                                      <m:r>
                                        <a:rPr lang="en-US" sz="2400" i="1" dirty="0">
                                          <a:latin typeface="Cambria Math" panose="02040503050406030204" pitchFamily="18" charset="0"/>
                                        </a:rPr>
                                        <m:t>𝑦</m:t>
                                      </m:r>
                                      <m:r>
                                        <m:rPr>
                                          <m:nor/>
                                        </m:rPr>
                                        <a:rPr lang="en-US" sz="2400" dirty="0">
                                          <a:latin typeface="Helvetica" pitchFamily="2" charset="0"/>
                                        </a:rPr>
                                        <m:t>) </m:t>
                                      </m:r>
                                      <m:r>
                                        <m:rPr>
                                          <m:nor/>
                                        </m:rPr>
                                        <a:rPr lang="en-US" sz="2400" b="0" i="0" dirty="0" smtClean="0">
                                          <a:latin typeface="Helvetica" pitchFamily="2" charset="0"/>
                                        </a:rPr>
                                        <m:t>&lt;</m:t>
                                      </m:r>
                                      <m:r>
                                        <m:rPr>
                                          <m:nor/>
                                        </m:rPr>
                                        <a:rPr lang="en-US" sz="2400" dirty="0">
                                          <a:latin typeface="Helvetica" pitchFamily="2" charset="0"/>
                                        </a:rPr>
                                        <m:t> </m:t>
                                      </m:r>
                                      <m:r>
                                        <m:rPr>
                                          <m:nor/>
                                        </m:rPr>
                                        <a:rPr lang="en-US" sz="2400" dirty="0">
                                          <a:latin typeface="Helvetica" pitchFamily="2" charset="0"/>
                                        </a:rPr>
                                        <m:t>b</m:t>
                                      </m:r>
                                      <m:r>
                                        <m:rPr>
                                          <m:nor/>
                                        </m:rPr>
                                        <a:rPr lang="en-US" sz="2400" dirty="0">
                                          <a:latin typeface="Helvetica" pitchFamily="2" charset="0"/>
                                        </a:rPr>
                                        <m:t>(</m:t>
                                      </m:r>
                                      <m:r>
                                        <a:rPr lang="en-US" sz="2400" i="1" dirty="0">
                                          <a:latin typeface="Cambria Math" panose="02040503050406030204" pitchFamily="18" charset="0"/>
                                        </a:rPr>
                                        <m:t>𝑦</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e>
                                  </m:eqArr>
                                </m:e>
                                <m:e>
                                  <m:r>
                                    <a:rPr lang="en-US" sz="2400" b="0" i="1" smtClean="0">
                                      <a:latin typeface="Cambria Math" panose="02040503050406030204" pitchFamily="18" charset="0"/>
                                    </a:rPr>
                                    <m:t>−</m:t>
                                  </m:r>
                                  <m:r>
                                    <m:rPr>
                                      <m:sty m:val="p"/>
                                    </m:rPr>
                                    <a:rPr lang="en-US" sz="2400">
                                      <a:latin typeface="Cambria Math" panose="02040503050406030204" pitchFamily="18" charset="0"/>
                                    </a:rPr>
                                    <m:t>log</m:t>
                                  </m:r>
                                  <m:r>
                                    <a:rPr lang="en-US" sz="2400">
                                      <a:latin typeface="Cambria Math" panose="02040503050406030204" pitchFamily="18" charset="0"/>
                                    </a:rPr>
                                    <m:t> </m:t>
                                  </m:r>
                                  <m:r>
                                    <m:rPr>
                                      <m:sty m:val="p"/>
                                    </m:rPr>
                                    <a:rPr lang="en-US" sz="2400">
                                      <a:latin typeface="Cambria Math" panose="02040503050406030204" pitchFamily="18" charset="0"/>
                                    </a:rPr>
                                    <m:t>d</m:t>
                                  </m:r>
                                  <m:d>
                                    <m:dPr>
                                      <m:ctrlPr>
                                        <a:rPr lang="en-US" sz="2400" i="1">
                                          <a:latin typeface="Cambria Math" panose="02040503050406030204" pitchFamily="18" charset="0"/>
                                        </a:rPr>
                                      </m:ctrlPr>
                                    </m:dPr>
                                    <m:e>
                                      <m:r>
                                        <m:rPr>
                                          <m:sty m:val="p"/>
                                        </m:rPr>
                                        <a:rPr lang="en-US" sz="2400">
                                          <a:latin typeface="Cambria Math" panose="02040503050406030204" pitchFamily="18" charset="0"/>
                                        </a:rPr>
                                        <m:t>x</m:t>
                                      </m:r>
                                      <m:r>
                                        <a:rPr lang="en-US" sz="2400">
                                          <a:latin typeface="Cambria Math" panose="02040503050406030204" pitchFamily="18" charset="0"/>
                                        </a:rPr>
                                        <m:t>,</m:t>
                                      </m:r>
                                      <m:r>
                                        <a:rPr lang="en-US" sz="2400" i="1" dirty="0">
                                          <a:latin typeface="Cambria Math" panose="02040503050406030204" pitchFamily="18" charset="0"/>
                                        </a:rPr>
                                        <m:t>𝑦</m:t>
                                      </m:r>
                                    </m:e>
                                  </m:d>
                                  <m:r>
                                    <a:rPr lang="en-US" sz="2400" b="0" i="1" dirty="0" smtClean="0">
                                      <a:latin typeface="Cambria Math" panose="02040503050406030204" pitchFamily="18" charset="0"/>
                                    </a:rPr>
                                    <m:t> </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if</m:t>
                                  </m:r>
                                  <m:r>
                                    <a:rPr lang="en-US" sz="2400" b="0" i="1" dirty="0" smtClean="0">
                                      <a:latin typeface="Cambria Math" panose="02040503050406030204" pitchFamily="18" charset="0"/>
                                    </a:rPr>
                                    <m:t> </m:t>
                                  </m:r>
                                  <m:r>
                                    <a:rPr lang="en-US" sz="2400" b="0" i="1" smtClean="0">
                                      <a:latin typeface="Cambria Math" panose="02040503050406030204" pitchFamily="18" charset="0"/>
                                    </a:rPr>
                                    <m:t>!</m:t>
                                  </m:r>
                                  <m:r>
                                    <a:rPr lang="en-US" sz="2400" i="1" dirty="0">
                                      <a:latin typeface="Cambria Math" panose="02040503050406030204" pitchFamily="18" charset="0"/>
                                    </a:rPr>
                                    <m:t>𝑥</m:t>
                                  </m:r>
                                  <m:r>
                                    <m:rPr>
                                      <m:nor/>
                                    </m:rPr>
                                    <a:rPr lang="en-US" sz="2400" dirty="0">
                                      <a:latin typeface="Helvetica" pitchFamily="2" charset="0"/>
                                    </a:rPr>
                                    <m:t>β</m:t>
                                  </m:r>
                                  <m:r>
                                    <a:rPr lang="en-US" sz="2400" i="1" dirty="0">
                                      <a:latin typeface="Cambria Math" panose="02040503050406030204" pitchFamily="18" charset="0"/>
                                    </a:rPr>
                                    <m:t>𝑦</m:t>
                                  </m:r>
                                  <m:r>
                                    <m:rPr>
                                      <m:nor/>
                                    </m:rPr>
                                    <a:rPr lang="en-US" sz="2400" dirty="0">
                                      <a:latin typeface="Cambria Math" panose="02040503050406030204" pitchFamily="18" charset="0"/>
                                    </a:rPr>
                                    <m:t>  </m:t>
                                  </m:r>
                                  <m:r>
                                    <m:rPr>
                                      <m:nor/>
                                    </m:rPr>
                                    <a:rPr lang="en-US" sz="2400" dirty="0">
                                      <a:latin typeface="Helvetica" pitchFamily="2" charset="0"/>
                                    </a:rPr>
                                    <m:t>and</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𝑦</m:t>
                                  </m:r>
                                  <m:r>
                                    <m:rPr>
                                      <m:nor/>
                                    </m:rPr>
                                    <a:rPr lang="en-US" sz="2400" dirty="0">
                                      <a:latin typeface="Helvetica" pitchFamily="2" charset="0"/>
                                    </a:rPr>
                                    <m:t>β</m:t>
                                  </m:r>
                                  <m:r>
                                    <a:rPr lang="en-US" sz="2400" i="1" dirty="0">
                                      <a:latin typeface="Cambria Math" panose="02040503050406030204" pitchFamily="18" charset="0"/>
                                    </a:rPr>
                                    <m:t>𝑥</m:t>
                                  </m:r>
                                  <m:r>
                                    <a:rPr lang="en-US" sz="2400" b="0" i="1" dirty="0" smtClean="0">
                                      <a:latin typeface="Cambria Math" panose="02040503050406030204" pitchFamily="18" charset="0"/>
                                    </a:rPr>
                                    <m:t>  </m:t>
                                  </m:r>
                                  <m:r>
                                    <m:rPr>
                                      <m:sty m:val="p"/>
                                    </m:rPr>
                                    <a:rPr lang="en-US" sz="2400" b="0" i="0" dirty="0" smtClean="0">
                                      <a:latin typeface="Cambria Math" panose="02040503050406030204" pitchFamily="18" charset="0"/>
                                    </a:rPr>
                                    <m:t>and</m:t>
                                  </m:r>
                                  <m:r>
                                    <a:rPr lang="en-US" sz="2400" b="0" i="0" dirty="0" smtClean="0">
                                      <a:latin typeface="Cambria Math" panose="02040503050406030204" pitchFamily="18" charset="0"/>
                                    </a:rPr>
                                    <m:t> </m:t>
                                  </m:r>
                                  <m:r>
                                    <m:rPr>
                                      <m:sty m:val="p"/>
                                    </m:rPr>
                                    <a:rPr lang="en-US" sz="2400">
                                      <a:latin typeface="Cambria Math" panose="02040503050406030204" pitchFamily="18" charset="0"/>
                                    </a:rPr>
                                    <m:t>d</m:t>
                                  </m:r>
                                  <m:d>
                                    <m:dPr>
                                      <m:ctrlPr>
                                        <a:rPr lang="en-US" sz="2400" i="1">
                                          <a:latin typeface="Cambria Math" panose="02040503050406030204" pitchFamily="18" charset="0"/>
                                        </a:rPr>
                                      </m:ctrlPr>
                                    </m:dPr>
                                    <m:e>
                                      <m:r>
                                        <m:rPr>
                                          <m:sty m:val="p"/>
                                        </m:rPr>
                                        <a:rPr lang="en-US" sz="2400">
                                          <a:latin typeface="Cambria Math" panose="02040503050406030204" pitchFamily="18" charset="0"/>
                                        </a:rPr>
                                        <m:t>x</m:t>
                                      </m:r>
                                      <m:r>
                                        <a:rPr lang="en-US" sz="2400">
                                          <a:latin typeface="Cambria Math" panose="02040503050406030204" pitchFamily="18" charset="0"/>
                                        </a:rPr>
                                        <m:t>,</m:t>
                                      </m:r>
                                      <m:r>
                                        <a:rPr lang="en-US" sz="2400" i="1" dirty="0">
                                          <a:latin typeface="Cambria Math" panose="02040503050406030204" pitchFamily="18" charset="0"/>
                                        </a:rPr>
                                        <m:t>𝑦</m:t>
                                      </m:r>
                                    </m:e>
                                  </m:d>
                                  <m:r>
                                    <a:rPr lang="en-US" sz="2400" b="0" i="1" dirty="0" smtClean="0">
                                      <a:latin typeface="Cambria Math" panose="02040503050406030204" pitchFamily="18" charset="0"/>
                                    </a:rPr>
                                    <m:t>&gt;0</m:t>
                                  </m:r>
                                </m:e>
                                <m:e>
                                  <m:r>
                                    <a:rPr lang="en-US" sz="2400" b="0" i="1" smtClean="0">
                                      <a:latin typeface="Cambria Math" panose="02040503050406030204" pitchFamily="18" charset="0"/>
                                    </a:rPr>
                                    <m:t>0</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otherwise</m:t>
                                  </m:r>
                                  <m:r>
                                    <a:rPr lang="en-US" sz="2400" b="0" i="0" smtClean="0">
                                      <a:latin typeface="Cambria Math" panose="02040503050406030204" pitchFamily="18" charset="0"/>
                                    </a:rPr>
                                    <m:t>                        </m:t>
                                  </m:r>
                                </m:e>
                              </m:eqArr>
                            </m:e>
                          </m:d>
                        </m:e>
                      </m:nary>
                    </m:oMath>
                  </m:oMathPara>
                </a14:m>
                <a:endParaRPr lang="en-US" sz="2400" dirty="0">
                  <a:latin typeface="Helvetica" pitchFamily="2" charset="0"/>
                </a:endParaRPr>
              </a:p>
            </p:txBody>
          </p:sp>
        </mc:Choice>
        <mc:Fallback xmlns="">
          <p:sp>
            <p:nvSpPr>
              <p:cNvPr id="9" name="TextBox 8">
                <a:extLst>
                  <a:ext uri="{FF2B5EF4-FFF2-40B4-BE49-F238E27FC236}">
                    <a16:creationId xmlns:a16="http://schemas.microsoft.com/office/drawing/2014/main" id="{D38D76F2-14F2-6D4C-B76E-5F83E8B84391}"/>
                  </a:ext>
                </a:extLst>
              </p:cNvPr>
              <p:cNvSpPr txBox="1">
                <a:spLocks noRot="1" noChangeAspect="1" noMove="1" noResize="1" noEditPoints="1" noAdjustHandles="1" noChangeArrowheads="1" noChangeShapeType="1" noTextEdit="1"/>
              </p:cNvSpPr>
              <p:nvPr/>
            </p:nvSpPr>
            <p:spPr>
              <a:xfrm>
                <a:off x="365760" y="1645920"/>
                <a:ext cx="11521440" cy="2531399"/>
              </a:xfrm>
              <a:prstGeom prst="rect">
                <a:avLst/>
              </a:prstGeom>
              <a:blipFill>
                <a:blip r:embed="rId3"/>
                <a:stretch>
                  <a:fillRect l="-771" t="-4000" b="-57500"/>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A91DD683-8583-4347-93C7-98D851AAF885}"/>
              </a:ext>
            </a:extLst>
          </p:cNvPr>
          <p:cNvCxnSpPr>
            <a:cxnSpLocks/>
            <a:stCxn id="13" idx="0"/>
          </p:cNvCxnSpPr>
          <p:nvPr/>
        </p:nvCxnSpPr>
        <p:spPr>
          <a:xfrm flipV="1">
            <a:off x="3256628" y="3842659"/>
            <a:ext cx="640458" cy="6857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B6289B-CCA9-C744-9C06-7B848C1FE9FB}"/>
              </a:ext>
            </a:extLst>
          </p:cNvPr>
          <p:cNvSpPr/>
          <p:nvPr/>
        </p:nvSpPr>
        <p:spPr>
          <a:xfrm>
            <a:off x="1502782" y="4528457"/>
            <a:ext cx="3507692" cy="830997"/>
          </a:xfrm>
          <a:prstGeom prst="rect">
            <a:avLst/>
          </a:prstGeom>
        </p:spPr>
        <p:txBody>
          <a:bodyPr wrap="none">
            <a:spAutoFit/>
          </a:bodyPr>
          <a:lstStyle/>
          <a:p>
            <a:pPr algn="ctr"/>
            <a:r>
              <a:rPr lang="en-US" sz="2400" dirty="0">
                <a:latin typeface="Helvetica" pitchFamily="2" charset="0"/>
              </a:rPr>
              <a:t>smooth magnitude of</a:t>
            </a:r>
          </a:p>
          <a:p>
            <a:pPr algn="ctr"/>
            <a:r>
              <a:rPr lang="en-US" sz="2400" dirty="0">
                <a:latin typeface="Helvetica" pitchFamily="2" charset="0"/>
              </a:rPr>
              <a:t>classification confidence</a:t>
            </a:r>
            <a:endParaRPr lang="en-US" sz="2400" dirty="0"/>
          </a:p>
        </p:txBody>
      </p:sp>
      <p:sp>
        <p:nvSpPr>
          <p:cNvPr id="15" name="Rectangle 14">
            <a:extLst>
              <a:ext uri="{FF2B5EF4-FFF2-40B4-BE49-F238E27FC236}">
                <a16:creationId xmlns:a16="http://schemas.microsoft.com/office/drawing/2014/main" id="{92C3735E-0EB9-764B-A5D5-B689056D5C75}"/>
              </a:ext>
            </a:extLst>
          </p:cNvPr>
          <p:cNvSpPr/>
          <p:nvPr/>
        </p:nvSpPr>
        <p:spPr>
          <a:xfrm>
            <a:off x="6866844" y="4528457"/>
            <a:ext cx="4775666" cy="1200329"/>
          </a:xfrm>
          <a:prstGeom prst="rect">
            <a:avLst/>
          </a:prstGeom>
        </p:spPr>
        <p:txBody>
          <a:bodyPr wrap="none">
            <a:spAutoFit/>
          </a:bodyPr>
          <a:lstStyle/>
          <a:p>
            <a:pPr algn="ctr"/>
            <a:r>
              <a:rPr lang="en-US" sz="2400" dirty="0">
                <a:latin typeface="Helvetica" pitchFamily="2" charset="0"/>
              </a:rPr>
              <a:t>negative penalizes disagreement </a:t>
            </a:r>
            <a:br>
              <a:rPr lang="en-US" sz="2400" dirty="0">
                <a:latin typeface="Helvetica" pitchFamily="2" charset="0"/>
              </a:rPr>
            </a:br>
            <a:r>
              <a:rPr lang="en-US" sz="2400" dirty="0">
                <a:latin typeface="Helvetica" pitchFamily="2" charset="0"/>
              </a:rPr>
              <a:t>of </a:t>
            </a:r>
            <a:r>
              <a:rPr lang="en-US" sz="2400" b="1" dirty="0">
                <a:latin typeface="Helvetica" pitchFamily="2" charset="0"/>
              </a:rPr>
              <a:t>input order</a:t>
            </a:r>
            <a:r>
              <a:rPr lang="en-US" sz="2400" dirty="0">
                <a:latin typeface="Helvetica" pitchFamily="2" charset="0"/>
              </a:rPr>
              <a:t> </a:t>
            </a:r>
            <a:br>
              <a:rPr lang="en-US" sz="2400" dirty="0">
                <a:latin typeface="Helvetica" pitchFamily="2" charset="0"/>
              </a:rPr>
            </a:br>
            <a:r>
              <a:rPr lang="en-US" sz="2400" dirty="0">
                <a:latin typeface="Helvetica" pitchFamily="2" charset="0"/>
              </a:rPr>
              <a:t>with </a:t>
            </a:r>
            <a:r>
              <a:rPr lang="en-US" sz="2400" dirty="0" err="1">
                <a:latin typeface="Helvetica" pitchFamily="2" charset="0"/>
              </a:rPr>
              <a:t>gigaword</a:t>
            </a:r>
            <a:r>
              <a:rPr lang="en-US" sz="2400" dirty="0">
                <a:latin typeface="Helvetica" pitchFamily="2" charset="0"/>
              </a:rPr>
              <a:t> order</a:t>
            </a:r>
            <a:endParaRPr lang="en-US" sz="2400" b="1" dirty="0"/>
          </a:p>
        </p:txBody>
      </p:sp>
      <p:cxnSp>
        <p:nvCxnSpPr>
          <p:cNvPr id="16" name="Straight Arrow Connector 15">
            <a:extLst>
              <a:ext uri="{FF2B5EF4-FFF2-40B4-BE49-F238E27FC236}">
                <a16:creationId xmlns:a16="http://schemas.microsoft.com/office/drawing/2014/main" id="{6305BF6B-DCA9-2A42-8A6D-50718E022FE7}"/>
              </a:ext>
            </a:extLst>
          </p:cNvPr>
          <p:cNvCxnSpPr>
            <a:cxnSpLocks/>
          </p:cNvCxnSpPr>
          <p:nvPr/>
        </p:nvCxnSpPr>
        <p:spPr>
          <a:xfrm flipV="1">
            <a:off x="7434944" y="3711097"/>
            <a:ext cx="0" cy="8173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DEB4FC5-DB69-304D-991D-B581747FB6C4}"/>
              </a:ext>
            </a:extLst>
          </p:cNvPr>
          <p:cNvCxnSpPr>
            <a:cxnSpLocks/>
          </p:cNvCxnSpPr>
          <p:nvPr/>
        </p:nvCxnSpPr>
        <p:spPr>
          <a:xfrm flipH="1" flipV="1">
            <a:off x="5869540" y="3842659"/>
            <a:ext cx="1565404" cy="6857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15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57</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ordering – results</a:t>
            </a:r>
            <a:endParaRPr lang="en-US" dirty="0">
              <a:latin typeface="Garamond" panose="02020404030301010803" pitchFamily="18" charset="0"/>
            </a:endParaRPr>
          </a:p>
        </p:txBody>
      </p:sp>
      <p:pic>
        <p:nvPicPr>
          <p:cNvPr id="2" name="Picture 1">
            <a:extLst>
              <a:ext uri="{FF2B5EF4-FFF2-40B4-BE49-F238E27FC236}">
                <a16:creationId xmlns:a16="http://schemas.microsoft.com/office/drawing/2014/main" id="{8ED482A8-5AB3-6847-9D0D-D42E99F9EFA7}"/>
              </a:ext>
            </a:extLst>
          </p:cNvPr>
          <p:cNvPicPr>
            <a:picLocks noChangeAspect="1"/>
          </p:cNvPicPr>
          <p:nvPr/>
        </p:nvPicPr>
        <p:blipFill>
          <a:blip r:embed="rId3"/>
          <a:stretch>
            <a:fillRect/>
          </a:stretch>
        </p:blipFill>
        <p:spPr>
          <a:xfrm>
            <a:off x="2578100" y="2963636"/>
            <a:ext cx="7035800" cy="3390900"/>
          </a:xfrm>
          <a:prstGeom prst="rect">
            <a:avLst/>
          </a:prstGeom>
        </p:spPr>
      </p:pic>
      <p:sp>
        <p:nvSpPr>
          <p:cNvPr id="14" name="TextBox 13">
            <a:extLst>
              <a:ext uri="{FF2B5EF4-FFF2-40B4-BE49-F238E27FC236}">
                <a16:creationId xmlns:a16="http://schemas.microsoft.com/office/drawing/2014/main" id="{B8364354-8386-A441-9DF4-AC9404AE59A1}"/>
              </a:ext>
            </a:extLst>
          </p:cNvPr>
          <p:cNvSpPr txBox="1"/>
          <p:nvPr/>
        </p:nvSpPr>
        <p:spPr>
          <a:xfrm>
            <a:off x="365760" y="1645920"/>
            <a:ext cx="11521440" cy="1200329"/>
          </a:xfrm>
          <a:prstGeom prst="rect">
            <a:avLst/>
          </a:prstGeom>
          <a:noFill/>
        </p:spPr>
        <p:txBody>
          <a:bodyPr wrap="square" rtlCol="0">
            <a:spAutoFit/>
          </a:bodyPr>
          <a:lstStyle/>
          <a:p>
            <a:r>
              <a:rPr lang="en-US" sz="2400" dirty="0">
                <a:latin typeface="Helvetica" pitchFamily="2" charset="0"/>
              </a:rPr>
              <a:t>the authors then evaluate:</a:t>
            </a:r>
          </a:p>
          <a:p>
            <a:pPr marL="800100" lvl="1" indent="-342900">
              <a:buFont typeface="Arial" panose="020B0604020202020204" pitchFamily="34" charset="0"/>
              <a:buChar char="•"/>
            </a:pPr>
            <a:r>
              <a:rPr lang="en-US" sz="2400" dirty="0">
                <a:latin typeface="Helvetica" pitchFamily="2" charset="0"/>
              </a:rPr>
              <a:t>hand-created (correct) orders vs.</a:t>
            </a:r>
          </a:p>
          <a:p>
            <a:pPr marL="800100" lvl="1" indent="-342900">
              <a:buFont typeface="Arial" panose="020B0604020202020204" pitchFamily="34" charset="0"/>
              <a:buChar char="•"/>
            </a:pPr>
            <a:r>
              <a:rPr lang="en-US" sz="2400" dirty="0">
                <a:latin typeface="Helvetica" pitchFamily="2" charset="0"/>
              </a:rPr>
              <a:t>randomly generated orders </a:t>
            </a:r>
          </a:p>
        </p:txBody>
      </p:sp>
    </p:spTree>
    <p:extLst>
      <p:ext uri="{BB962C8B-B14F-4D97-AF65-F5344CB8AC3E}">
        <p14:creationId xmlns:p14="http://schemas.microsoft.com/office/powerpoint/2010/main" val="411025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58</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ordering – results</a:t>
            </a:r>
            <a:endParaRPr lang="en-US" dirty="0">
              <a:latin typeface="Garamond" panose="02020404030301010803" pitchFamily="18" charset="0"/>
            </a:endParaRPr>
          </a:p>
        </p:txBody>
      </p:sp>
      <p:sp>
        <p:nvSpPr>
          <p:cNvPr id="14" name="TextBox 13">
            <a:extLst>
              <a:ext uri="{FF2B5EF4-FFF2-40B4-BE49-F238E27FC236}">
                <a16:creationId xmlns:a16="http://schemas.microsoft.com/office/drawing/2014/main" id="{B8364354-8386-A441-9DF4-AC9404AE59A1}"/>
              </a:ext>
            </a:extLst>
          </p:cNvPr>
          <p:cNvSpPr txBox="1"/>
          <p:nvPr/>
        </p:nvSpPr>
        <p:spPr>
          <a:xfrm>
            <a:off x="365760" y="1645920"/>
            <a:ext cx="11521440" cy="3785652"/>
          </a:xfrm>
          <a:prstGeom prst="rect">
            <a:avLst/>
          </a:prstGeom>
          <a:noFill/>
        </p:spPr>
        <p:txBody>
          <a:bodyPr wrap="square" rtlCol="0">
            <a:spAutoFit/>
          </a:bodyPr>
          <a:lstStyle/>
          <a:p>
            <a:r>
              <a:rPr lang="en-US" sz="2400" dirty="0">
                <a:latin typeface="Helvetica" pitchFamily="2" charset="0"/>
              </a:rPr>
              <a:t>authors end by suggesting (</a:t>
            </a:r>
            <a:r>
              <a:rPr lang="en-US" sz="2400" b="1" dirty="0">
                <a:latin typeface="Helvetica" pitchFamily="2" charset="0"/>
              </a:rPr>
              <a:t>not </a:t>
            </a:r>
            <a:r>
              <a:rPr lang="en-US" sz="2400" dirty="0">
                <a:latin typeface="Helvetica" pitchFamily="2" charset="0"/>
              </a:rPr>
              <a:t>evaluating) </a:t>
            </a:r>
            <a:br>
              <a:rPr lang="en-US" sz="2400" dirty="0">
                <a:latin typeface="Helvetica" pitchFamily="2" charset="0"/>
              </a:rPr>
            </a:br>
            <a:r>
              <a:rPr lang="en-US" sz="2400" dirty="0">
                <a:latin typeface="Helvetica" pitchFamily="2" charset="0"/>
              </a:rPr>
              <a:t>method for discrete chain parsing</a:t>
            </a:r>
          </a:p>
          <a:p>
            <a:endParaRPr lang="en-US" sz="2400" dirty="0">
              <a:latin typeface="Helvetica" pitchFamily="2" charset="0"/>
            </a:endParaRPr>
          </a:p>
          <a:p>
            <a:r>
              <a:rPr lang="en-US" sz="2400" dirty="0">
                <a:latin typeface="Helvetica" pitchFamily="2" charset="0"/>
              </a:rPr>
              <a:t>they propose using the pre-established </a:t>
            </a:r>
            <a:r>
              <a:rPr lang="en-US" sz="2400" dirty="0" err="1">
                <a:latin typeface="Helvetica" pitchFamily="2" charset="0"/>
              </a:rPr>
              <a:t>pmi</a:t>
            </a:r>
            <a:r>
              <a:rPr lang="en-US" sz="2400" dirty="0">
                <a:latin typeface="Helvetica" pitchFamily="2" charset="0"/>
              </a:rPr>
              <a:t> </a:t>
            </a:r>
            <a:br>
              <a:rPr lang="en-US" sz="2400" dirty="0">
                <a:latin typeface="Helvetica" pitchFamily="2" charset="0"/>
              </a:rPr>
            </a:br>
            <a:r>
              <a:rPr lang="en-US" sz="2400" dirty="0">
                <a:latin typeface="Helvetica" pitchFamily="2" charset="0"/>
              </a:rPr>
              <a:t>scores with agglomerative </a:t>
            </a:r>
            <a:r>
              <a:rPr lang="en-US" sz="2400" dirty="0" err="1">
                <a:latin typeface="Helvetica" pitchFamily="2" charset="0"/>
              </a:rPr>
              <a:t>clusterings</a:t>
            </a:r>
            <a:endParaRPr lang="en-US" sz="2400" dirty="0">
              <a:latin typeface="Helvetica" pitchFamily="2" charset="0"/>
            </a:endParaRPr>
          </a:p>
          <a:p>
            <a:endParaRPr lang="en-US" sz="2400" dirty="0">
              <a:latin typeface="Helvetica" pitchFamily="2" charset="0"/>
            </a:endParaRPr>
          </a:p>
          <a:p>
            <a:r>
              <a:rPr lang="en-US" sz="2400" dirty="0">
                <a:latin typeface="Helvetica" pitchFamily="2" charset="0"/>
              </a:rPr>
              <a:t>no evaluation, but the </a:t>
            </a:r>
            <a:r>
              <a:rPr lang="en-US" sz="2400" i="1" dirty="0">
                <a:latin typeface="Helvetica" pitchFamily="2" charset="0"/>
              </a:rPr>
              <a:t>cherry-picked</a:t>
            </a:r>
            <a:r>
              <a:rPr lang="en-US" sz="2400" dirty="0">
                <a:latin typeface="Helvetica" pitchFamily="2" charset="0"/>
              </a:rPr>
              <a:t> example </a:t>
            </a:r>
            <a:br>
              <a:rPr lang="en-US" sz="2400" dirty="0">
                <a:latin typeface="Helvetica" pitchFamily="2" charset="0"/>
              </a:rPr>
            </a:br>
            <a:r>
              <a:rPr lang="en-US" sz="2400" dirty="0">
                <a:latin typeface="Helvetica" pitchFamily="2" charset="0"/>
              </a:rPr>
              <a:t>does look nice</a:t>
            </a:r>
            <a:endParaRPr lang="en-US" sz="2400" i="1" dirty="0">
              <a:latin typeface="Helvetica" pitchFamily="2" charset="0"/>
            </a:endParaRPr>
          </a:p>
          <a:p>
            <a:endParaRPr lang="en-US" sz="2400" dirty="0">
              <a:latin typeface="Helvetica" pitchFamily="2" charset="0"/>
            </a:endParaRPr>
          </a:p>
          <a:p>
            <a:endParaRPr lang="en-US" sz="2400" dirty="0">
              <a:latin typeface="Helvetica" pitchFamily="2" charset="0"/>
            </a:endParaRPr>
          </a:p>
        </p:txBody>
      </p:sp>
      <p:pic>
        <p:nvPicPr>
          <p:cNvPr id="3" name="Picture 2">
            <a:extLst>
              <a:ext uri="{FF2B5EF4-FFF2-40B4-BE49-F238E27FC236}">
                <a16:creationId xmlns:a16="http://schemas.microsoft.com/office/drawing/2014/main" id="{897757EE-7994-EF45-98A0-2D3F6BA469F0}"/>
              </a:ext>
            </a:extLst>
          </p:cNvPr>
          <p:cNvPicPr>
            <a:picLocks noChangeAspect="1"/>
          </p:cNvPicPr>
          <p:nvPr/>
        </p:nvPicPr>
        <p:blipFill>
          <a:blip r:embed="rId3"/>
          <a:stretch>
            <a:fillRect/>
          </a:stretch>
        </p:blipFill>
        <p:spPr>
          <a:xfrm>
            <a:off x="6925227" y="1317171"/>
            <a:ext cx="4766030" cy="4447721"/>
          </a:xfrm>
          <a:prstGeom prst="rect">
            <a:avLst/>
          </a:prstGeom>
        </p:spPr>
      </p:pic>
    </p:spTree>
    <p:extLst>
      <p:ext uri="{BB962C8B-B14F-4D97-AF65-F5344CB8AC3E}">
        <p14:creationId xmlns:p14="http://schemas.microsoft.com/office/powerpoint/2010/main" val="22060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59</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ordering – results</a:t>
            </a:r>
            <a:endParaRPr lang="en-US" dirty="0">
              <a:latin typeface="Garamond" panose="02020404030301010803" pitchFamily="18" charset="0"/>
            </a:endParaRPr>
          </a:p>
        </p:txBody>
      </p:sp>
      <p:sp>
        <p:nvSpPr>
          <p:cNvPr id="14" name="TextBox 13">
            <a:extLst>
              <a:ext uri="{FF2B5EF4-FFF2-40B4-BE49-F238E27FC236}">
                <a16:creationId xmlns:a16="http://schemas.microsoft.com/office/drawing/2014/main" id="{B8364354-8386-A441-9DF4-AC9404AE59A1}"/>
              </a:ext>
            </a:extLst>
          </p:cNvPr>
          <p:cNvSpPr txBox="1"/>
          <p:nvPr/>
        </p:nvSpPr>
        <p:spPr>
          <a:xfrm>
            <a:off x="365760" y="1645920"/>
            <a:ext cx="11521440" cy="3046988"/>
          </a:xfrm>
          <a:prstGeom prst="rect">
            <a:avLst/>
          </a:prstGeom>
          <a:noFill/>
        </p:spPr>
        <p:txBody>
          <a:bodyPr wrap="square" rtlCol="0">
            <a:spAutoFit/>
          </a:bodyPr>
          <a:lstStyle/>
          <a:p>
            <a:r>
              <a:rPr lang="en-US" sz="2400" dirty="0">
                <a:latin typeface="Helvetica" pitchFamily="2" charset="0"/>
              </a:rPr>
              <a:t>a second (bad) example is provided</a:t>
            </a:r>
          </a:p>
          <a:p>
            <a:endParaRPr lang="en-US" sz="2400" dirty="0">
              <a:latin typeface="Helvetica" pitchFamily="2" charset="0"/>
            </a:endParaRPr>
          </a:p>
          <a:p>
            <a:r>
              <a:rPr lang="en-US" sz="2400" dirty="0">
                <a:latin typeface="Helvetica" pitchFamily="2" charset="0"/>
              </a:rPr>
              <a:t>authors mention that timebank dataset </a:t>
            </a:r>
            <a:br>
              <a:rPr lang="en-US" sz="2400" dirty="0">
                <a:latin typeface="Helvetica" pitchFamily="2" charset="0"/>
              </a:rPr>
            </a:br>
            <a:r>
              <a:rPr lang="en-US" sz="2400" dirty="0">
                <a:latin typeface="Helvetica" pitchFamily="2" charset="0"/>
              </a:rPr>
              <a:t>is </a:t>
            </a:r>
            <a:r>
              <a:rPr lang="en-US" sz="2400" i="1" dirty="0">
                <a:latin typeface="Helvetica" pitchFamily="2" charset="0"/>
              </a:rPr>
              <a:t>biased</a:t>
            </a:r>
            <a:r>
              <a:rPr lang="en-US" sz="2400" dirty="0">
                <a:latin typeface="Helvetica" pitchFamily="2" charset="0"/>
              </a:rPr>
              <a:t>, so many life events etc. aren’t </a:t>
            </a:r>
            <a:br>
              <a:rPr lang="en-US" sz="2400" dirty="0">
                <a:latin typeface="Helvetica" pitchFamily="2" charset="0"/>
              </a:rPr>
            </a:br>
            <a:r>
              <a:rPr lang="en-US" sz="2400" dirty="0">
                <a:latin typeface="Helvetica" pitchFamily="2" charset="0"/>
              </a:rPr>
              <a:t>easy to predict</a:t>
            </a:r>
          </a:p>
          <a:p>
            <a:endParaRPr lang="en-US" sz="2400" dirty="0">
              <a:latin typeface="Helvetica" pitchFamily="2" charset="0"/>
            </a:endParaRPr>
          </a:p>
          <a:p>
            <a:r>
              <a:rPr lang="en-US" sz="2400" dirty="0">
                <a:latin typeface="Helvetica" pitchFamily="2" charset="0"/>
              </a:rPr>
              <a:t>not an infrequent problem for pipelined </a:t>
            </a:r>
            <a:br>
              <a:rPr lang="en-US" sz="2400" dirty="0">
                <a:latin typeface="Helvetica" pitchFamily="2" charset="0"/>
              </a:rPr>
            </a:br>
            <a:r>
              <a:rPr lang="en-US" sz="2400" dirty="0" err="1">
                <a:latin typeface="Helvetica" pitchFamily="2" charset="0"/>
              </a:rPr>
              <a:t>nlp</a:t>
            </a:r>
            <a:r>
              <a:rPr lang="en-US" sz="2400" dirty="0">
                <a:latin typeface="Helvetica" pitchFamily="2" charset="0"/>
              </a:rPr>
              <a:t> solutions</a:t>
            </a:r>
          </a:p>
        </p:txBody>
      </p:sp>
      <p:pic>
        <p:nvPicPr>
          <p:cNvPr id="3" name="Picture 2">
            <a:extLst>
              <a:ext uri="{FF2B5EF4-FFF2-40B4-BE49-F238E27FC236}">
                <a16:creationId xmlns:a16="http://schemas.microsoft.com/office/drawing/2014/main" id="{897757EE-7994-EF45-98A0-2D3F6BA469F0}"/>
              </a:ext>
            </a:extLst>
          </p:cNvPr>
          <p:cNvPicPr>
            <a:picLocks noChangeAspect="1"/>
          </p:cNvPicPr>
          <p:nvPr/>
        </p:nvPicPr>
        <p:blipFill>
          <a:blip r:embed="rId3"/>
          <a:srcRect/>
          <a:stretch/>
        </p:blipFill>
        <p:spPr>
          <a:xfrm>
            <a:off x="6925227" y="1350886"/>
            <a:ext cx="4766030" cy="4380290"/>
          </a:xfrm>
          <a:prstGeom prst="rect">
            <a:avLst/>
          </a:prstGeom>
        </p:spPr>
      </p:pic>
    </p:spTree>
    <p:extLst>
      <p:ext uri="{BB962C8B-B14F-4D97-AF65-F5344CB8AC3E}">
        <p14:creationId xmlns:p14="http://schemas.microsoft.com/office/powerpoint/2010/main" val="38489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6</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tl;dr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chambers + </a:t>
            </a:r>
            <a:r>
              <a:rPr lang="en-US" sz="2800" dirty="0" err="1">
                <a:solidFill>
                  <a:schemeClr val="tx1">
                    <a:lumMod val="65000"/>
                    <a:lumOff val="35000"/>
                  </a:schemeClr>
                </a:solidFill>
                <a:latin typeface="Garamond" panose="02020404030301010803" pitchFamily="18" charset="0"/>
              </a:rPr>
              <a:t>jurafsky</a:t>
            </a:r>
            <a:r>
              <a:rPr lang="en-US" sz="2800" dirty="0">
                <a:solidFill>
                  <a:schemeClr val="tx1">
                    <a:lumMod val="65000"/>
                    <a:lumOff val="35000"/>
                  </a:schemeClr>
                </a:solidFill>
                <a:latin typeface="Garamond" panose="02020404030301010803" pitchFamily="18" charset="0"/>
              </a:rPr>
              <a:t> (2008)</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920240"/>
            <a:ext cx="11619454" cy="3416320"/>
          </a:xfrm>
          <a:prstGeom prst="rect">
            <a:avLst/>
          </a:prstGeom>
          <a:noFill/>
        </p:spPr>
        <p:txBody>
          <a:bodyPr wrap="square" rtlCol="0">
            <a:spAutoFit/>
          </a:bodyPr>
          <a:lstStyle/>
          <a:p>
            <a:r>
              <a:rPr lang="en-US" sz="2400" dirty="0">
                <a:latin typeface="Helvetica" pitchFamily="2" charset="0"/>
              </a:rPr>
              <a:t>score narrative event chains with two methods:</a:t>
            </a:r>
          </a:p>
          <a:p>
            <a:endParaRPr lang="en-US" sz="2400" dirty="0">
              <a:latin typeface="Helvetica" pitchFamily="2" charset="0"/>
            </a:endParaRPr>
          </a:p>
          <a:p>
            <a:pPr lvl="1"/>
            <a:r>
              <a:rPr lang="en-US" sz="2400" b="1" dirty="0">
                <a:latin typeface="Helvetica" pitchFamily="2" charset="0"/>
              </a:rPr>
              <a:t>narrative cloze</a:t>
            </a:r>
            <a:r>
              <a:rPr lang="en-US" sz="2400" dirty="0">
                <a:latin typeface="Helvetica" pitchFamily="2" charset="0"/>
              </a:rPr>
              <a:t> (metric = rank):</a:t>
            </a:r>
          </a:p>
          <a:p>
            <a:pPr marL="1257300" lvl="2" indent="-342900">
              <a:buFont typeface="Arial" panose="020B0604020202020204" pitchFamily="34" charset="0"/>
              <a:buChar char="•"/>
            </a:pPr>
            <a:r>
              <a:rPr lang="en-US" sz="2400" dirty="0">
                <a:latin typeface="Helvetica" pitchFamily="2" charset="0"/>
              </a:rPr>
              <a:t>fill in the blank for events</a:t>
            </a:r>
          </a:p>
          <a:p>
            <a:pPr marL="1257300" lvl="2" indent="-342900">
              <a:buFont typeface="Arial" panose="020B0604020202020204" pitchFamily="34" charset="0"/>
              <a:buChar char="•"/>
            </a:pPr>
            <a:r>
              <a:rPr lang="en-US" sz="2400" dirty="0">
                <a:latin typeface="Helvetica" pitchFamily="2" charset="0"/>
              </a:rPr>
              <a:t>event = (verb, dependency) tuples</a:t>
            </a:r>
          </a:p>
          <a:p>
            <a:pPr lvl="1"/>
            <a:endParaRPr lang="en-US" sz="2400" dirty="0">
              <a:latin typeface="Helvetica" pitchFamily="2" charset="0"/>
            </a:endParaRPr>
          </a:p>
          <a:p>
            <a:pPr lvl="1"/>
            <a:r>
              <a:rPr lang="en-US" sz="2400" b="1" dirty="0">
                <a:latin typeface="Helvetica" pitchFamily="2" charset="0"/>
              </a:rPr>
              <a:t>order coherence </a:t>
            </a:r>
            <a:r>
              <a:rPr lang="en-US" sz="2400" dirty="0">
                <a:latin typeface="Helvetica" pitchFamily="2" charset="0"/>
              </a:rPr>
              <a:t>(metric = classification accuracy):</a:t>
            </a:r>
          </a:p>
          <a:p>
            <a:pPr marL="1257300" lvl="2" indent="-342900">
              <a:buFont typeface="Arial" panose="020B0604020202020204" pitchFamily="34" charset="0"/>
              <a:buChar char="•"/>
            </a:pPr>
            <a:r>
              <a:rPr lang="en-US" sz="2400" dirty="0">
                <a:latin typeface="Helvetica" pitchFamily="2" charset="0"/>
              </a:rPr>
              <a:t>decide which events are </a:t>
            </a:r>
            <a:r>
              <a:rPr lang="en-US" sz="2400" i="1" dirty="0">
                <a:latin typeface="Helvetica" pitchFamily="2" charset="0"/>
              </a:rPr>
              <a:t>before</a:t>
            </a:r>
            <a:r>
              <a:rPr lang="en-US" sz="2400" dirty="0">
                <a:latin typeface="Helvetica" pitchFamily="2" charset="0"/>
              </a:rPr>
              <a:t> others</a:t>
            </a:r>
          </a:p>
          <a:p>
            <a:pPr marL="1257300" lvl="2" indent="-342900">
              <a:buFont typeface="Arial" panose="020B0604020202020204" pitchFamily="34" charset="0"/>
              <a:buChar char="•"/>
            </a:pPr>
            <a:r>
              <a:rPr lang="en-US" sz="2400" dirty="0">
                <a:latin typeface="Helvetica" pitchFamily="2" charset="0"/>
              </a:rPr>
              <a:t>done pairwise</a:t>
            </a:r>
          </a:p>
        </p:txBody>
      </p:sp>
    </p:spTree>
    <p:extLst>
      <p:ext uri="{BB962C8B-B14F-4D97-AF65-F5344CB8AC3E}">
        <p14:creationId xmlns:p14="http://schemas.microsoft.com/office/powerpoint/2010/main" val="36360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60</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a:latin typeface="Garamond" panose="02020404030301010803" pitchFamily="18" charset="0"/>
              </a:rPr>
              <a:t>chambers and </a:t>
            </a:r>
            <a:r>
              <a:rPr lang="en-US" dirty="0" err="1">
                <a:latin typeface="Garamond" panose="02020404030301010803" pitchFamily="18" charset="0"/>
              </a:rPr>
              <a:t>jurafsky</a:t>
            </a:r>
            <a:r>
              <a:rPr lang="en-US" dirty="0">
                <a:latin typeface="Garamond" panose="02020404030301010803" pitchFamily="18" charset="0"/>
              </a:rPr>
              <a:t> (2008)</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pipeline</a:t>
            </a:r>
            <a:endParaRPr lang="en-US" dirty="0">
              <a:latin typeface="Garamond" panose="02020404030301010803" pitchFamily="18" charset="0"/>
            </a:endParaRPr>
          </a:p>
        </p:txBody>
      </p:sp>
      <p:sp>
        <p:nvSpPr>
          <p:cNvPr id="9" name="Can 8">
            <a:extLst>
              <a:ext uri="{FF2B5EF4-FFF2-40B4-BE49-F238E27FC236}">
                <a16:creationId xmlns:a16="http://schemas.microsoft.com/office/drawing/2014/main" id="{FE980706-D815-ED48-AFA4-68FA5A93FFF4}"/>
              </a:ext>
            </a:extLst>
          </p:cNvPr>
          <p:cNvSpPr/>
          <p:nvPr/>
        </p:nvSpPr>
        <p:spPr>
          <a:xfrm>
            <a:off x="171193" y="3234846"/>
            <a:ext cx="1105071" cy="815086"/>
          </a:xfrm>
          <a:prstGeom prst="can">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gigaword</a:t>
            </a:r>
            <a:endParaRPr lang="en-US" dirty="0"/>
          </a:p>
        </p:txBody>
      </p:sp>
      <p:cxnSp>
        <p:nvCxnSpPr>
          <p:cNvPr id="11" name="Straight Arrow Connector 10">
            <a:extLst>
              <a:ext uri="{FF2B5EF4-FFF2-40B4-BE49-F238E27FC236}">
                <a16:creationId xmlns:a16="http://schemas.microsoft.com/office/drawing/2014/main" id="{799F1B6F-8353-504F-AB3C-4BF1298B7E63}"/>
              </a:ext>
            </a:extLst>
          </p:cNvPr>
          <p:cNvCxnSpPr>
            <a:cxnSpLocks/>
            <a:stCxn id="9" idx="4"/>
            <a:endCxn id="16" idx="2"/>
          </p:cNvCxnSpPr>
          <p:nvPr/>
        </p:nvCxnSpPr>
        <p:spPr>
          <a:xfrm flipV="1">
            <a:off x="1276264" y="2496662"/>
            <a:ext cx="789117" cy="11457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rapezoid 14">
            <a:extLst>
              <a:ext uri="{FF2B5EF4-FFF2-40B4-BE49-F238E27FC236}">
                <a16:creationId xmlns:a16="http://schemas.microsoft.com/office/drawing/2014/main" id="{B00605A9-2BB8-1740-B4D4-1B111C6A0D48}"/>
              </a:ext>
            </a:extLst>
          </p:cNvPr>
          <p:cNvSpPr/>
          <p:nvPr/>
        </p:nvSpPr>
        <p:spPr>
          <a:xfrm rot="5400000">
            <a:off x="1940254" y="4585191"/>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err="1"/>
              <a:t>opennlp</a:t>
            </a:r>
            <a:r>
              <a:rPr lang="en-US" dirty="0"/>
              <a:t> coreference</a:t>
            </a:r>
          </a:p>
        </p:txBody>
      </p:sp>
      <p:sp>
        <p:nvSpPr>
          <p:cNvPr id="16" name="Trapezoid 15">
            <a:extLst>
              <a:ext uri="{FF2B5EF4-FFF2-40B4-BE49-F238E27FC236}">
                <a16:creationId xmlns:a16="http://schemas.microsoft.com/office/drawing/2014/main" id="{776D889B-E6F5-B747-9172-3AD1D8D31AB4}"/>
              </a:ext>
            </a:extLst>
          </p:cNvPr>
          <p:cNvSpPr/>
          <p:nvPr/>
        </p:nvSpPr>
        <p:spPr>
          <a:xfrm rot="5400000">
            <a:off x="1945793" y="1779358"/>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err="1"/>
              <a:t>stanford</a:t>
            </a:r>
            <a:r>
              <a:rPr lang="en-US" dirty="0"/>
              <a:t> parser</a:t>
            </a:r>
          </a:p>
        </p:txBody>
      </p:sp>
      <p:cxnSp>
        <p:nvCxnSpPr>
          <p:cNvPr id="34" name="Straight Arrow Connector 33">
            <a:extLst>
              <a:ext uri="{FF2B5EF4-FFF2-40B4-BE49-F238E27FC236}">
                <a16:creationId xmlns:a16="http://schemas.microsoft.com/office/drawing/2014/main" id="{E98FA4C5-2582-2443-AF87-A3CB8E633C74}"/>
              </a:ext>
            </a:extLst>
          </p:cNvPr>
          <p:cNvCxnSpPr>
            <a:cxnSpLocks/>
            <a:stCxn id="9" idx="4"/>
            <a:endCxn id="15" idx="2"/>
          </p:cNvCxnSpPr>
          <p:nvPr/>
        </p:nvCxnSpPr>
        <p:spPr>
          <a:xfrm>
            <a:off x="1276264" y="3642389"/>
            <a:ext cx="783578" cy="16601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rapezoid 53">
            <a:extLst>
              <a:ext uri="{FF2B5EF4-FFF2-40B4-BE49-F238E27FC236}">
                <a16:creationId xmlns:a16="http://schemas.microsoft.com/office/drawing/2014/main" id="{5BB222A4-F4F2-134F-BAD9-7189281F63C2}"/>
              </a:ext>
            </a:extLst>
          </p:cNvPr>
          <p:cNvSpPr/>
          <p:nvPr/>
        </p:nvSpPr>
        <p:spPr>
          <a:xfrm rot="5400000">
            <a:off x="6367592" y="1877996"/>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temporal classifier</a:t>
            </a:r>
          </a:p>
        </p:txBody>
      </p:sp>
      <p:sp>
        <p:nvSpPr>
          <p:cNvPr id="80" name="Rectangle 79">
            <a:extLst>
              <a:ext uri="{FF2B5EF4-FFF2-40B4-BE49-F238E27FC236}">
                <a16:creationId xmlns:a16="http://schemas.microsoft.com/office/drawing/2014/main" id="{675D295B-603F-8944-92A6-23447327417E}"/>
              </a:ext>
            </a:extLst>
          </p:cNvPr>
          <p:cNvSpPr/>
          <p:nvPr/>
        </p:nvSpPr>
        <p:spPr>
          <a:xfrm>
            <a:off x="3832567" y="5408850"/>
            <a:ext cx="1431960" cy="398834"/>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coreferences</a:t>
            </a:r>
          </a:p>
        </p:txBody>
      </p:sp>
      <p:sp>
        <p:nvSpPr>
          <p:cNvPr id="81" name="Rectangle 80">
            <a:extLst>
              <a:ext uri="{FF2B5EF4-FFF2-40B4-BE49-F238E27FC236}">
                <a16:creationId xmlns:a16="http://schemas.microsoft.com/office/drawing/2014/main" id="{AC97BBF7-B3DB-DC43-BCDD-A82CB61CA912}"/>
              </a:ext>
            </a:extLst>
          </p:cNvPr>
          <p:cNvSpPr/>
          <p:nvPr/>
        </p:nvSpPr>
        <p:spPr>
          <a:xfrm>
            <a:off x="3755788" y="2589051"/>
            <a:ext cx="1585516" cy="615526"/>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events + typed dependencies</a:t>
            </a:r>
          </a:p>
        </p:txBody>
      </p:sp>
      <p:sp>
        <p:nvSpPr>
          <p:cNvPr id="82" name="Rectangle 81">
            <a:extLst>
              <a:ext uri="{FF2B5EF4-FFF2-40B4-BE49-F238E27FC236}">
                <a16:creationId xmlns:a16="http://schemas.microsoft.com/office/drawing/2014/main" id="{26367E9C-792B-B24A-A405-E53820B7556D}"/>
              </a:ext>
            </a:extLst>
          </p:cNvPr>
          <p:cNvSpPr/>
          <p:nvPr/>
        </p:nvSpPr>
        <p:spPr>
          <a:xfrm>
            <a:off x="3755788" y="1854508"/>
            <a:ext cx="1585516" cy="358675"/>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 of speech</a:t>
            </a:r>
          </a:p>
        </p:txBody>
      </p:sp>
      <p:sp>
        <p:nvSpPr>
          <p:cNvPr id="89" name="Rectangle 88">
            <a:extLst>
              <a:ext uri="{FF2B5EF4-FFF2-40B4-BE49-F238E27FC236}">
                <a16:creationId xmlns:a16="http://schemas.microsoft.com/office/drawing/2014/main" id="{D2DEE4A4-359D-B44F-9880-EC04D31B93E8}"/>
              </a:ext>
            </a:extLst>
          </p:cNvPr>
          <p:cNvSpPr/>
          <p:nvPr/>
        </p:nvSpPr>
        <p:spPr>
          <a:xfrm>
            <a:off x="5264527" y="3673225"/>
            <a:ext cx="1585516" cy="528045"/>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narrative events</a:t>
            </a:r>
          </a:p>
        </p:txBody>
      </p:sp>
      <p:sp>
        <p:nvSpPr>
          <p:cNvPr id="91" name="Rectangle 90">
            <a:extLst>
              <a:ext uri="{FF2B5EF4-FFF2-40B4-BE49-F238E27FC236}">
                <a16:creationId xmlns:a16="http://schemas.microsoft.com/office/drawing/2014/main" id="{AD9284A0-7EDC-E243-9BEA-4BB2513536F7}"/>
              </a:ext>
            </a:extLst>
          </p:cNvPr>
          <p:cNvSpPr/>
          <p:nvPr/>
        </p:nvSpPr>
        <p:spPr>
          <a:xfrm>
            <a:off x="3832567" y="4656164"/>
            <a:ext cx="1431960" cy="398834"/>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protagonist</a:t>
            </a:r>
          </a:p>
        </p:txBody>
      </p:sp>
      <p:cxnSp>
        <p:nvCxnSpPr>
          <p:cNvPr id="92" name="Straight Arrow Connector 91">
            <a:extLst>
              <a:ext uri="{FF2B5EF4-FFF2-40B4-BE49-F238E27FC236}">
                <a16:creationId xmlns:a16="http://schemas.microsoft.com/office/drawing/2014/main" id="{BC698985-E7BD-304C-BB62-F726BC90B5B2}"/>
              </a:ext>
            </a:extLst>
          </p:cNvPr>
          <p:cNvCxnSpPr>
            <a:cxnSpLocks/>
            <a:stCxn id="15" idx="0"/>
            <a:endCxn id="80" idx="1"/>
          </p:cNvCxnSpPr>
          <p:nvPr/>
        </p:nvCxnSpPr>
        <p:spPr>
          <a:xfrm>
            <a:off x="3494450" y="5302495"/>
            <a:ext cx="338117" cy="3057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9F058DC-C08E-BC4F-857D-936C98DDD21E}"/>
              </a:ext>
            </a:extLst>
          </p:cNvPr>
          <p:cNvCxnSpPr>
            <a:cxnSpLocks/>
            <a:stCxn id="80" idx="0"/>
            <a:endCxn id="91" idx="2"/>
          </p:cNvCxnSpPr>
          <p:nvPr/>
        </p:nvCxnSpPr>
        <p:spPr>
          <a:xfrm flipV="1">
            <a:off x="4548547" y="5054998"/>
            <a:ext cx="0" cy="3538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DED32C3-7C8B-F54C-82AF-57E6BC15BCEC}"/>
              </a:ext>
            </a:extLst>
          </p:cNvPr>
          <p:cNvCxnSpPr>
            <a:cxnSpLocks/>
            <a:stCxn id="16" idx="0"/>
            <a:endCxn id="81" idx="1"/>
          </p:cNvCxnSpPr>
          <p:nvPr/>
        </p:nvCxnSpPr>
        <p:spPr>
          <a:xfrm>
            <a:off x="3499989" y="2496662"/>
            <a:ext cx="255799" cy="4001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D51695C-9293-8347-BDFC-5FB8143B9AE0}"/>
              </a:ext>
            </a:extLst>
          </p:cNvPr>
          <p:cNvCxnSpPr>
            <a:cxnSpLocks/>
            <a:stCxn id="16" idx="0"/>
            <a:endCxn id="82" idx="1"/>
          </p:cNvCxnSpPr>
          <p:nvPr/>
        </p:nvCxnSpPr>
        <p:spPr>
          <a:xfrm flipV="1">
            <a:off x="3499989" y="2033846"/>
            <a:ext cx="255799" cy="4628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A70CB05-F8DB-B540-AB0B-1EECC33F448F}"/>
              </a:ext>
            </a:extLst>
          </p:cNvPr>
          <p:cNvCxnSpPr>
            <a:cxnSpLocks/>
            <a:stCxn id="91" idx="0"/>
            <a:endCxn id="89" idx="1"/>
          </p:cNvCxnSpPr>
          <p:nvPr/>
        </p:nvCxnSpPr>
        <p:spPr>
          <a:xfrm flipV="1">
            <a:off x="4548547" y="3937248"/>
            <a:ext cx="715980" cy="7189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1C58B46-0851-6D41-A38A-20F9958F9543}"/>
              </a:ext>
            </a:extLst>
          </p:cNvPr>
          <p:cNvCxnSpPr>
            <a:cxnSpLocks/>
            <a:stCxn id="81" idx="2"/>
            <a:endCxn id="89" idx="1"/>
          </p:cNvCxnSpPr>
          <p:nvPr/>
        </p:nvCxnSpPr>
        <p:spPr>
          <a:xfrm>
            <a:off x="4548546" y="3204577"/>
            <a:ext cx="715981" cy="7326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Trapezoid 136">
            <a:extLst>
              <a:ext uri="{FF2B5EF4-FFF2-40B4-BE49-F238E27FC236}">
                <a16:creationId xmlns:a16="http://schemas.microsoft.com/office/drawing/2014/main" id="{66C2C9E9-E849-5D4C-9372-C41DFC477DF5}"/>
              </a:ext>
            </a:extLst>
          </p:cNvPr>
          <p:cNvSpPr/>
          <p:nvPr/>
        </p:nvSpPr>
        <p:spPr>
          <a:xfrm rot="5400000">
            <a:off x="6215173" y="4775752"/>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pairwise mutual info</a:t>
            </a:r>
          </a:p>
        </p:txBody>
      </p:sp>
      <p:cxnSp>
        <p:nvCxnSpPr>
          <p:cNvPr id="138" name="Straight Arrow Connector 137">
            <a:extLst>
              <a:ext uri="{FF2B5EF4-FFF2-40B4-BE49-F238E27FC236}">
                <a16:creationId xmlns:a16="http://schemas.microsoft.com/office/drawing/2014/main" id="{FBA70B6D-C6CE-0A45-8536-AF51D2606380}"/>
              </a:ext>
            </a:extLst>
          </p:cNvPr>
          <p:cNvCxnSpPr>
            <a:cxnSpLocks/>
            <a:stCxn id="89" idx="2"/>
            <a:endCxn id="137" idx="2"/>
          </p:cNvCxnSpPr>
          <p:nvPr/>
        </p:nvCxnSpPr>
        <p:spPr>
          <a:xfrm>
            <a:off x="6057285" y="4201270"/>
            <a:ext cx="277476" cy="12917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24DA44AC-9601-B940-887A-D530C58AB523}"/>
              </a:ext>
            </a:extLst>
          </p:cNvPr>
          <p:cNvCxnSpPr>
            <a:cxnSpLocks/>
            <a:stCxn id="89" idx="0"/>
            <a:endCxn id="54" idx="2"/>
          </p:cNvCxnSpPr>
          <p:nvPr/>
        </p:nvCxnSpPr>
        <p:spPr>
          <a:xfrm flipV="1">
            <a:off x="6057285" y="2595300"/>
            <a:ext cx="429895" cy="10779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1331D78-D0A7-CE43-957C-E84BA1CECB32}"/>
              </a:ext>
            </a:extLst>
          </p:cNvPr>
          <p:cNvCxnSpPr>
            <a:cxnSpLocks/>
            <a:stCxn id="82" idx="3"/>
            <a:endCxn id="54" idx="2"/>
          </p:cNvCxnSpPr>
          <p:nvPr/>
        </p:nvCxnSpPr>
        <p:spPr>
          <a:xfrm>
            <a:off x="5341304" y="2033846"/>
            <a:ext cx="1145876" cy="561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ACD7F6AF-C777-8D46-A7ED-559DED9171C2}"/>
              </a:ext>
            </a:extLst>
          </p:cNvPr>
          <p:cNvSpPr/>
          <p:nvPr/>
        </p:nvSpPr>
        <p:spPr>
          <a:xfrm>
            <a:off x="9307588" y="5233071"/>
            <a:ext cx="1744495" cy="998754"/>
          </a:xfrm>
          <a:prstGeom prst="ellipse">
            <a:avLst/>
          </a:prstGeom>
          <a:solidFill>
            <a:srgbClr val="85A3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narrative cloze rank</a:t>
            </a:r>
          </a:p>
        </p:txBody>
      </p:sp>
      <p:cxnSp>
        <p:nvCxnSpPr>
          <p:cNvPr id="156" name="Straight Arrow Connector 155">
            <a:extLst>
              <a:ext uri="{FF2B5EF4-FFF2-40B4-BE49-F238E27FC236}">
                <a16:creationId xmlns:a16="http://schemas.microsoft.com/office/drawing/2014/main" id="{3C66AB2D-E989-804F-A019-5A943395E743}"/>
              </a:ext>
            </a:extLst>
          </p:cNvPr>
          <p:cNvCxnSpPr>
            <a:cxnSpLocks/>
            <a:stCxn id="137" idx="0"/>
            <a:endCxn id="155" idx="2"/>
          </p:cNvCxnSpPr>
          <p:nvPr/>
        </p:nvCxnSpPr>
        <p:spPr>
          <a:xfrm>
            <a:off x="7769369" y="5493056"/>
            <a:ext cx="1538219" cy="2393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1F280913-4E69-8843-AD6F-AD4DF2D8BEA9}"/>
              </a:ext>
            </a:extLst>
          </p:cNvPr>
          <p:cNvSpPr/>
          <p:nvPr/>
        </p:nvSpPr>
        <p:spPr>
          <a:xfrm>
            <a:off x="10435291" y="3205676"/>
            <a:ext cx="1585516" cy="528045"/>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narrative</a:t>
            </a:r>
          </a:p>
          <a:p>
            <a:pPr algn="ctr"/>
            <a:r>
              <a:rPr lang="en-US" dirty="0"/>
              <a:t>event chains</a:t>
            </a:r>
          </a:p>
        </p:txBody>
      </p:sp>
      <p:sp>
        <p:nvSpPr>
          <p:cNvPr id="164" name="Trapezoid 163">
            <a:extLst>
              <a:ext uri="{FF2B5EF4-FFF2-40B4-BE49-F238E27FC236}">
                <a16:creationId xmlns:a16="http://schemas.microsoft.com/office/drawing/2014/main" id="{8FA4B7A1-F107-C14C-A6B2-A16E53748F39}"/>
              </a:ext>
            </a:extLst>
          </p:cNvPr>
          <p:cNvSpPr/>
          <p:nvPr/>
        </p:nvSpPr>
        <p:spPr>
          <a:xfrm rot="5400000">
            <a:off x="8024282" y="3530780"/>
            <a:ext cx="1932834" cy="1585516"/>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agglomerative clustering</a:t>
            </a:r>
          </a:p>
        </p:txBody>
      </p:sp>
      <p:sp>
        <p:nvSpPr>
          <p:cNvPr id="166" name="Oval 165">
            <a:extLst>
              <a:ext uri="{FF2B5EF4-FFF2-40B4-BE49-F238E27FC236}">
                <a16:creationId xmlns:a16="http://schemas.microsoft.com/office/drawing/2014/main" id="{9F064A6B-A0F4-1842-A6EA-FA44AA39B3DF}"/>
              </a:ext>
            </a:extLst>
          </p:cNvPr>
          <p:cNvSpPr/>
          <p:nvPr/>
        </p:nvSpPr>
        <p:spPr>
          <a:xfrm>
            <a:off x="9307588" y="1197203"/>
            <a:ext cx="1744495" cy="998754"/>
          </a:xfrm>
          <a:prstGeom prst="ellipse">
            <a:avLst/>
          </a:prstGeom>
          <a:solidFill>
            <a:srgbClr val="85A3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order coherence accuracy</a:t>
            </a:r>
          </a:p>
        </p:txBody>
      </p:sp>
      <p:cxnSp>
        <p:nvCxnSpPr>
          <p:cNvPr id="167" name="Straight Arrow Connector 166">
            <a:extLst>
              <a:ext uri="{FF2B5EF4-FFF2-40B4-BE49-F238E27FC236}">
                <a16:creationId xmlns:a16="http://schemas.microsoft.com/office/drawing/2014/main" id="{8555C620-3514-1E48-982C-3BCA83941350}"/>
              </a:ext>
            </a:extLst>
          </p:cNvPr>
          <p:cNvCxnSpPr>
            <a:cxnSpLocks/>
            <a:stCxn id="54" idx="0"/>
            <a:endCxn id="166" idx="2"/>
          </p:cNvCxnSpPr>
          <p:nvPr/>
        </p:nvCxnSpPr>
        <p:spPr>
          <a:xfrm flipV="1">
            <a:off x="7921788" y="1696580"/>
            <a:ext cx="1385800" cy="898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F3FB4EE2-CEE5-304D-A947-B85BDCA4BB62}"/>
              </a:ext>
            </a:extLst>
          </p:cNvPr>
          <p:cNvCxnSpPr>
            <a:cxnSpLocks/>
            <a:stCxn id="137" idx="1"/>
            <a:endCxn id="164" idx="2"/>
          </p:cNvCxnSpPr>
          <p:nvPr/>
        </p:nvCxnSpPr>
        <p:spPr>
          <a:xfrm flipV="1">
            <a:off x="7052065" y="4323538"/>
            <a:ext cx="1145876" cy="4495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5D1E052-EF4A-A74A-873D-73D710E81683}"/>
              </a:ext>
            </a:extLst>
          </p:cNvPr>
          <p:cNvCxnSpPr>
            <a:cxnSpLocks/>
            <a:stCxn id="54" idx="0"/>
            <a:endCxn id="160" idx="1"/>
          </p:cNvCxnSpPr>
          <p:nvPr/>
        </p:nvCxnSpPr>
        <p:spPr>
          <a:xfrm>
            <a:off x="7921788" y="2595300"/>
            <a:ext cx="2513503" cy="8743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273084E-E8C0-7B40-B9FA-559DD460088D}"/>
              </a:ext>
            </a:extLst>
          </p:cNvPr>
          <p:cNvCxnSpPr>
            <a:cxnSpLocks/>
            <a:stCxn id="164" idx="0"/>
            <a:endCxn id="160" idx="1"/>
          </p:cNvCxnSpPr>
          <p:nvPr/>
        </p:nvCxnSpPr>
        <p:spPr>
          <a:xfrm flipV="1">
            <a:off x="9783457" y="3469699"/>
            <a:ext cx="651834" cy="8538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443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61</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pic>
        <p:nvPicPr>
          <p:cNvPr id="4" name="Picture 3">
            <a:extLst>
              <a:ext uri="{FF2B5EF4-FFF2-40B4-BE49-F238E27FC236}">
                <a16:creationId xmlns:a16="http://schemas.microsoft.com/office/drawing/2014/main" id="{46E1B5F1-EDE8-1A42-A1C1-C33EC34AEE92}"/>
              </a:ext>
            </a:extLst>
          </p:cNvPr>
          <p:cNvPicPr>
            <a:picLocks noChangeAspect="1"/>
          </p:cNvPicPr>
          <p:nvPr/>
        </p:nvPicPr>
        <p:blipFill>
          <a:blip r:embed="rId3"/>
          <a:stretch>
            <a:fillRect/>
          </a:stretch>
        </p:blipFill>
        <p:spPr>
          <a:xfrm>
            <a:off x="1948543" y="1671191"/>
            <a:ext cx="8294914" cy="3515618"/>
          </a:xfrm>
          <a:prstGeom prst="rect">
            <a:avLst/>
          </a:prstGeom>
        </p:spPr>
      </p:pic>
    </p:spTree>
    <p:extLst>
      <p:ext uri="{BB962C8B-B14F-4D97-AF65-F5344CB8AC3E}">
        <p14:creationId xmlns:p14="http://schemas.microsoft.com/office/powerpoint/2010/main" val="416445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62</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419100" y="2869468"/>
            <a:ext cx="11353800" cy="1325563"/>
          </a:xfrm>
        </p:spPr>
        <p:txBody>
          <a:bodyPr anchor="t">
            <a:normAutofit/>
          </a:bodyPr>
          <a:lstStyle/>
          <a:p>
            <a:pPr algn="ctr"/>
            <a:r>
              <a:rPr lang="en-US" dirty="0">
                <a:latin typeface="Garamond" panose="02020404030301010803" pitchFamily="18" charset="0"/>
              </a:rPr>
              <a:t>&lt;/end&gt;</a:t>
            </a:r>
          </a:p>
        </p:txBody>
      </p:sp>
    </p:spTree>
    <p:extLst>
      <p:ext uri="{BB962C8B-B14F-4D97-AF65-F5344CB8AC3E}">
        <p14:creationId xmlns:p14="http://schemas.microsoft.com/office/powerpoint/2010/main" val="47909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7</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tl;dr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chambers + </a:t>
            </a:r>
            <a:r>
              <a:rPr lang="en-US" sz="2800" dirty="0" err="1">
                <a:solidFill>
                  <a:schemeClr val="tx1">
                    <a:lumMod val="65000"/>
                    <a:lumOff val="35000"/>
                  </a:schemeClr>
                </a:solidFill>
                <a:latin typeface="Garamond" panose="02020404030301010803" pitchFamily="18" charset="0"/>
              </a:rPr>
              <a:t>jurafsky</a:t>
            </a:r>
            <a:r>
              <a:rPr lang="en-US" sz="2800" dirty="0">
                <a:solidFill>
                  <a:schemeClr val="tx1">
                    <a:lumMod val="65000"/>
                    <a:lumOff val="35000"/>
                  </a:schemeClr>
                </a:solidFill>
                <a:latin typeface="Garamond" panose="02020404030301010803" pitchFamily="18" charset="0"/>
              </a:rPr>
              <a:t> (2008)</a:t>
            </a: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937E014-C23E-DE4D-A7F1-A158E2FCE475}"/>
              </a:ext>
            </a:extLst>
          </p:cNvPr>
          <p:cNvSpPr txBox="1"/>
          <p:nvPr/>
        </p:nvSpPr>
        <p:spPr>
          <a:xfrm>
            <a:off x="365760" y="1920240"/>
            <a:ext cx="11619454" cy="3785652"/>
          </a:xfrm>
          <a:prstGeom prst="rect">
            <a:avLst/>
          </a:prstGeom>
          <a:noFill/>
        </p:spPr>
        <p:txBody>
          <a:bodyPr wrap="square" rtlCol="0">
            <a:spAutoFit/>
          </a:bodyPr>
          <a:lstStyle/>
          <a:p>
            <a:r>
              <a:rPr lang="en-US" sz="2400" dirty="0">
                <a:latin typeface="Helvetica" pitchFamily="2" charset="0"/>
              </a:rPr>
              <a:t>key ideas in narrative event chains:</a:t>
            </a:r>
            <a:br>
              <a:rPr lang="en-US" sz="2400" dirty="0">
                <a:latin typeface="Helvetica" pitchFamily="2" charset="0"/>
              </a:rPr>
            </a:br>
            <a:endParaRPr lang="en-US" sz="2400" dirty="0">
              <a:latin typeface="Helvetica" pitchFamily="2" charset="0"/>
            </a:endParaRPr>
          </a:p>
          <a:p>
            <a:pPr marL="800100" lvl="1" indent="-342900">
              <a:buFont typeface="Arial" panose="020B0604020202020204" pitchFamily="34" charset="0"/>
              <a:buChar char="•"/>
            </a:pPr>
            <a:r>
              <a:rPr lang="en-US" sz="2400" dirty="0">
                <a:latin typeface="Helvetica" pitchFamily="2" charset="0"/>
              </a:rPr>
              <a:t>unsupervised way to learn </a:t>
            </a:r>
            <a:r>
              <a:rPr lang="en-US" sz="2400" i="1" dirty="0">
                <a:latin typeface="Helvetica" pitchFamily="2" charset="0"/>
              </a:rPr>
              <a:t>scripts &amp; frames</a:t>
            </a:r>
            <a:br>
              <a:rPr lang="en-US" sz="2400" i="1" dirty="0">
                <a:latin typeface="Helvetica" pitchFamily="2" charset="0"/>
              </a:rPr>
            </a:br>
            <a:endParaRPr lang="en-US" sz="2400" i="1" dirty="0">
              <a:latin typeface="Helvetica" pitchFamily="2" charset="0"/>
            </a:endParaRPr>
          </a:p>
          <a:p>
            <a:pPr marL="800100" lvl="1" indent="-342900">
              <a:buFont typeface="Arial" panose="020B0604020202020204" pitchFamily="34" charset="0"/>
              <a:buChar char="•"/>
            </a:pPr>
            <a:r>
              <a:rPr lang="en-US" sz="2400" i="1" dirty="0">
                <a:latin typeface="Helvetica" pitchFamily="2" charset="0"/>
              </a:rPr>
              <a:t>centering</a:t>
            </a:r>
            <a:r>
              <a:rPr lang="en-US" sz="2400" dirty="0">
                <a:latin typeface="Helvetica" pitchFamily="2" charset="0"/>
              </a:rPr>
              <a:t> influenced event induction method (recognizing events)</a:t>
            </a:r>
          </a:p>
          <a:p>
            <a:pPr marL="800100" lvl="1" indent="-342900">
              <a:buFont typeface="Arial" panose="020B0604020202020204" pitchFamily="34" charset="0"/>
              <a:buChar char="•"/>
            </a:pPr>
            <a:endParaRPr lang="en-US" sz="2400" dirty="0">
              <a:latin typeface="Helvetica" pitchFamily="2" charset="0"/>
            </a:endParaRPr>
          </a:p>
          <a:p>
            <a:pPr marL="800100" lvl="1" indent="-342900">
              <a:buFont typeface="Arial" panose="020B0604020202020204" pitchFamily="34" charset="0"/>
              <a:buChar char="•"/>
            </a:pPr>
            <a:r>
              <a:rPr lang="en-US" sz="2400" dirty="0">
                <a:latin typeface="Helvetica" pitchFamily="2" charset="0"/>
              </a:rPr>
              <a:t>as presented, requires a </a:t>
            </a:r>
            <a:r>
              <a:rPr lang="en-US" sz="2400" i="1" dirty="0">
                <a:latin typeface="Helvetica" pitchFamily="2" charset="0"/>
              </a:rPr>
              <a:t>pipeline</a:t>
            </a:r>
            <a:r>
              <a:rPr lang="en-US" sz="2400" dirty="0">
                <a:latin typeface="Helvetica" pitchFamily="2" charset="0"/>
              </a:rPr>
              <a:t> of other trained models </a:t>
            </a:r>
            <a:br>
              <a:rPr lang="en-US" sz="2400" dirty="0">
                <a:latin typeface="Helvetica" pitchFamily="2" charset="0"/>
              </a:rPr>
            </a:br>
            <a:r>
              <a:rPr lang="en-US" sz="2400" dirty="0">
                <a:latin typeface="Helvetica" pitchFamily="2" charset="0"/>
              </a:rPr>
              <a:t>(not end-to-end)</a:t>
            </a:r>
          </a:p>
          <a:p>
            <a:pPr marL="800100" lvl="1" indent="-342900">
              <a:buFont typeface="Arial" panose="020B0604020202020204" pitchFamily="34" charset="0"/>
              <a:buChar char="•"/>
            </a:pPr>
            <a:endParaRPr lang="en-US" sz="2400" i="1" dirty="0">
              <a:latin typeface="Helvetica" pitchFamily="2" charset="0"/>
            </a:endParaRPr>
          </a:p>
          <a:p>
            <a:pPr marL="800100" lvl="1" indent="-342900">
              <a:buFont typeface="Arial" panose="020B0604020202020204" pitchFamily="34" charset="0"/>
              <a:buChar char="•"/>
            </a:pPr>
            <a:r>
              <a:rPr lang="en-US" sz="2400" dirty="0">
                <a:latin typeface="Helvetica" pitchFamily="2" charset="0"/>
              </a:rPr>
              <a:t>goal to be useful for </a:t>
            </a:r>
            <a:r>
              <a:rPr lang="en-US" sz="2400" b="1" dirty="0" err="1">
                <a:latin typeface="Helvetica" pitchFamily="2" charset="0"/>
              </a:rPr>
              <a:t>nlu</a:t>
            </a:r>
            <a:endParaRPr lang="en-US" sz="2400" b="1" dirty="0">
              <a:latin typeface="Helvetica" pitchFamily="2" charset="0"/>
            </a:endParaRPr>
          </a:p>
        </p:txBody>
      </p:sp>
    </p:spTree>
    <p:extLst>
      <p:ext uri="{BB962C8B-B14F-4D97-AF65-F5344CB8AC3E}">
        <p14:creationId xmlns:p14="http://schemas.microsoft.com/office/powerpoint/2010/main" val="231856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8</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tl;dr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chambers + </a:t>
            </a:r>
            <a:r>
              <a:rPr lang="en-US" sz="2800" dirty="0" err="1">
                <a:solidFill>
                  <a:schemeClr val="tx1">
                    <a:lumMod val="65000"/>
                    <a:lumOff val="35000"/>
                  </a:schemeClr>
                </a:solidFill>
                <a:latin typeface="Garamond" panose="02020404030301010803" pitchFamily="18" charset="0"/>
              </a:rPr>
              <a:t>jurafsky</a:t>
            </a:r>
            <a:r>
              <a:rPr lang="en-US" sz="2800" dirty="0">
                <a:solidFill>
                  <a:schemeClr val="tx1">
                    <a:lumMod val="65000"/>
                    <a:lumOff val="35000"/>
                  </a:schemeClr>
                </a:solidFill>
                <a:latin typeface="Garamond" panose="02020404030301010803" pitchFamily="18" charset="0"/>
              </a:rPr>
              <a:t> (2008)</a:t>
            </a:r>
            <a:endParaRPr lang="en-US" dirty="0">
              <a:latin typeface="Garamond" panose="02020404030301010803" pitchFamily="18" charset="0"/>
            </a:endParaRPr>
          </a:p>
        </p:txBody>
      </p:sp>
      <p:sp>
        <p:nvSpPr>
          <p:cNvPr id="9" name="Can 8">
            <a:extLst>
              <a:ext uri="{FF2B5EF4-FFF2-40B4-BE49-F238E27FC236}">
                <a16:creationId xmlns:a16="http://schemas.microsoft.com/office/drawing/2014/main" id="{FE980706-D815-ED48-AFA4-68FA5A93FFF4}"/>
              </a:ext>
            </a:extLst>
          </p:cNvPr>
          <p:cNvSpPr/>
          <p:nvPr/>
        </p:nvSpPr>
        <p:spPr>
          <a:xfrm>
            <a:off x="171193" y="3234846"/>
            <a:ext cx="1105071" cy="815086"/>
          </a:xfrm>
          <a:prstGeom prst="can">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gigaword</a:t>
            </a:r>
            <a:endParaRPr lang="en-US" dirty="0"/>
          </a:p>
        </p:txBody>
      </p:sp>
      <p:cxnSp>
        <p:nvCxnSpPr>
          <p:cNvPr id="11" name="Straight Arrow Connector 10">
            <a:extLst>
              <a:ext uri="{FF2B5EF4-FFF2-40B4-BE49-F238E27FC236}">
                <a16:creationId xmlns:a16="http://schemas.microsoft.com/office/drawing/2014/main" id="{799F1B6F-8353-504F-AB3C-4BF1298B7E63}"/>
              </a:ext>
            </a:extLst>
          </p:cNvPr>
          <p:cNvCxnSpPr>
            <a:cxnSpLocks/>
            <a:stCxn id="9" idx="4"/>
            <a:endCxn id="16" idx="2"/>
          </p:cNvCxnSpPr>
          <p:nvPr/>
        </p:nvCxnSpPr>
        <p:spPr>
          <a:xfrm flipV="1">
            <a:off x="1276264" y="2496662"/>
            <a:ext cx="789117" cy="11457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rapezoid 14">
            <a:extLst>
              <a:ext uri="{FF2B5EF4-FFF2-40B4-BE49-F238E27FC236}">
                <a16:creationId xmlns:a16="http://schemas.microsoft.com/office/drawing/2014/main" id="{B00605A9-2BB8-1740-B4D4-1B111C6A0D48}"/>
              </a:ext>
            </a:extLst>
          </p:cNvPr>
          <p:cNvSpPr/>
          <p:nvPr/>
        </p:nvSpPr>
        <p:spPr>
          <a:xfrm rot="5400000">
            <a:off x="1940254" y="4585191"/>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err="1"/>
              <a:t>opennlp</a:t>
            </a:r>
            <a:r>
              <a:rPr lang="en-US" dirty="0"/>
              <a:t> coreference</a:t>
            </a:r>
          </a:p>
        </p:txBody>
      </p:sp>
      <p:sp>
        <p:nvSpPr>
          <p:cNvPr id="16" name="Trapezoid 15">
            <a:extLst>
              <a:ext uri="{FF2B5EF4-FFF2-40B4-BE49-F238E27FC236}">
                <a16:creationId xmlns:a16="http://schemas.microsoft.com/office/drawing/2014/main" id="{776D889B-E6F5-B747-9172-3AD1D8D31AB4}"/>
              </a:ext>
            </a:extLst>
          </p:cNvPr>
          <p:cNvSpPr/>
          <p:nvPr/>
        </p:nvSpPr>
        <p:spPr>
          <a:xfrm rot="5400000">
            <a:off x="1945793" y="1779358"/>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err="1"/>
              <a:t>stanford</a:t>
            </a:r>
            <a:r>
              <a:rPr lang="en-US" dirty="0"/>
              <a:t> parser</a:t>
            </a:r>
          </a:p>
        </p:txBody>
      </p:sp>
      <p:cxnSp>
        <p:nvCxnSpPr>
          <p:cNvPr id="34" name="Straight Arrow Connector 33">
            <a:extLst>
              <a:ext uri="{FF2B5EF4-FFF2-40B4-BE49-F238E27FC236}">
                <a16:creationId xmlns:a16="http://schemas.microsoft.com/office/drawing/2014/main" id="{E98FA4C5-2582-2443-AF87-A3CB8E633C74}"/>
              </a:ext>
            </a:extLst>
          </p:cNvPr>
          <p:cNvCxnSpPr>
            <a:cxnSpLocks/>
            <a:stCxn id="9" idx="4"/>
            <a:endCxn id="15" idx="2"/>
          </p:cNvCxnSpPr>
          <p:nvPr/>
        </p:nvCxnSpPr>
        <p:spPr>
          <a:xfrm>
            <a:off x="1276264" y="3642389"/>
            <a:ext cx="783578" cy="16601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rapezoid 53">
            <a:extLst>
              <a:ext uri="{FF2B5EF4-FFF2-40B4-BE49-F238E27FC236}">
                <a16:creationId xmlns:a16="http://schemas.microsoft.com/office/drawing/2014/main" id="{5BB222A4-F4F2-134F-BAD9-7189281F63C2}"/>
              </a:ext>
            </a:extLst>
          </p:cNvPr>
          <p:cNvSpPr/>
          <p:nvPr/>
        </p:nvSpPr>
        <p:spPr>
          <a:xfrm rot="5400000">
            <a:off x="6367592" y="1877996"/>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temporal classifier</a:t>
            </a:r>
          </a:p>
        </p:txBody>
      </p:sp>
      <p:sp>
        <p:nvSpPr>
          <p:cNvPr id="80" name="Rectangle 79">
            <a:extLst>
              <a:ext uri="{FF2B5EF4-FFF2-40B4-BE49-F238E27FC236}">
                <a16:creationId xmlns:a16="http://schemas.microsoft.com/office/drawing/2014/main" id="{675D295B-603F-8944-92A6-23447327417E}"/>
              </a:ext>
            </a:extLst>
          </p:cNvPr>
          <p:cNvSpPr/>
          <p:nvPr/>
        </p:nvSpPr>
        <p:spPr>
          <a:xfrm>
            <a:off x="3832567" y="5408850"/>
            <a:ext cx="1431960" cy="398834"/>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coreferences</a:t>
            </a:r>
          </a:p>
        </p:txBody>
      </p:sp>
      <p:sp>
        <p:nvSpPr>
          <p:cNvPr id="81" name="Rectangle 80">
            <a:extLst>
              <a:ext uri="{FF2B5EF4-FFF2-40B4-BE49-F238E27FC236}">
                <a16:creationId xmlns:a16="http://schemas.microsoft.com/office/drawing/2014/main" id="{AC97BBF7-B3DB-DC43-BCDD-A82CB61CA912}"/>
              </a:ext>
            </a:extLst>
          </p:cNvPr>
          <p:cNvSpPr/>
          <p:nvPr/>
        </p:nvSpPr>
        <p:spPr>
          <a:xfrm>
            <a:off x="3755788" y="2589051"/>
            <a:ext cx="1585516" cy="615526"/>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events + typed dependencies</a:t>
            </a:r>
          </a:p>
        </p:txBody>
      </p:sp>
      <p:sp>
        <p:nvSpPr>
          <p:cNvPr id="82" name="Rectangle 81">
            <a:extLst>
              <a:ext uri="{FF2B5EF4-FFF2-40B4-BE49-F238E27FC236}">
                <a16:creationId xmlns:a16="http://schemas.microsoft.com/office/drawing/2014/main" id="{26367E9C-792B-B24A-A405-E53820B7556D}"/>
              </a:ext>
            </a:extLst>
          </p:cNvPr>
          <p:cNvSpPr/>
          <p:nvPr/>
        </p:nvSpPr>
        <p:spPr>
          <a:xfrm>
            <a:off x="3755788" y="1854508"/>
            <a:ext cx="1585516" cy="358675"/>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 of speech</a:t>
            </a:r>
          </a:p>
        </p:txBody>
      </p:sp>
      <p:sp>
        <p:nvSpPr>
          <p:cNvPr id="89" name="Rectangle 88">
            <a:extLst>
              <a:ext uri="{FF2B5EF4-FFF2-40B4-BE49-F238E27FC236}">
                <a16:creationId xmlns:a16="http://schemas.microsoft.com/office/drawing/2014/main" id="{D2DEE4A4-359D-B44F-9880-EC04D31B93E8}"/>
              </a:ext>
            </a:extLst>
          </p:cNvPr>
          <p:cNvSpPr/>
          <p:nvPr/>
        </p:nvSpPr>
        <p:spPr>
          <a:xfrm>
            <a:off x="5264527" y="3673225"/>
            <a:ext cx="1585516" cy="528045"/>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narrative events</a:t>
            </a:r>
          </a:p>
        </p:txBody>
      </p:sp>
      <p:sp>
        <p:nvSpPr>
          <p:cNvPr id="91" name="Rectangle 90">
            <a:extLst>
              <a:ext uri="{FF2B5EF4-FFF2-40B4-BE49-F238E27FC236}">
                <a16:creationId xmlns:a16="http://schemas.microsoft.com/office/drawing/2014/main" id="{AD9284A0-7EDC-E243-9BEA-4BB2513536F7}"/>
              </a:ext>
            </a:extLst>
          </p:cNvPr>
          <p:cNvSpPr/>
          <p:nvPr/>
        </p:nvSpPr>
        <p:spPr>
          <a:xfrm>
            <a:off x="3832567" y="4656164"/>
            <a:ext cx="1431960" cy="398834"/>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protagonist</a:t>
            </a:r>
          </a:p>
        </p:txBody>
      </p:sp>
      <p:cxnSp>
        <p:nvCxnSpPr>
          <p:cNvPr id="92" name="Straight Arrow Connector 91">
            <a:extLst>
              <a:ext uri="{FF2B5EF4-FFF2-40B4-BE49-F238E27FC236}">
                <a16:creationId xmlns:a16="http://schemas.microsoft.com/office/drawing/2014/main" id="{BC698985-E7BD-304C-BB62-F726BC90B5B2}"/>
              </a:ext>
            </a:extLst>
          </p:cNvPr>
          <p:cNvCxnSpPr>
            <a:cxnSpLocks/>
            <a:stCxn id="15" idx="0"/>
            <a:endCxn id="80" idx="1"/>
          </p:cNvCxnSpPr>
          <p:nvPr/>
        </p:nvCxnSpPr>
        <p:spPr>
          <a:xfrm>
            <a:off x="3494450" y="5302495"/>
            <a:ext cx="338117" cy="3057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9F058DC-C08E-BC4F-857D-936C98DDD21E}"/>
              </a:ext>
            </a:extLst>
          </p:cNvPr>
          <p:cNvCxnSpPr>
            <a:cxnSpLocks/>
            <a:stCxn id="80" idx="0"/>
            <a:endCxn id="91" idx="2"/>
          </p:cNvCxnSpPr>
          <p:nvPr/>
        </p:nvCxnSpPr>
        <p:spPr>
          <a:xfrm flipV="1">
            <a:off x="4548547" y="5054998"/>
            <a:ext cx="0" cy="3538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DED32C3-7C8B-F54C-82AF-57E6BC15BCEC}"/>
              </a:ext>
            </a:extLst>
          </p:cNvPr>
          <p:cNvCxnSpPr>
            <a:cxnSpLocks/>
            <a:stCxn id="16" idx="0"/>
            <a:endCxn id="81" idx="1"/>
          </p:cNvCxnSpPr>
          <p:nvPr/>
        </p:nvCxnSpPr>
        <p:spPr>
          <a:xfrm>
            <a:off x="3499989" y="2496662"/>
            <a:ext cx="255799" cy="4001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D51695C-9293-8347-BDFC-5FB8143B9AE0}"/>
              </a:ext>
            </a:extLst>
          </p:cNvPr>
          <p:cNvCxnSpPr>
            <a:cxnSpLocks/>
            <a:stCxn id="16" idx="0"/>
            <a:endCxn id="82" idx="1"/>
          </p:cNvCxnSpPr>
          <p:nvPr/>
        </p:nvCxnSpPr>
        <p:spPr>
          <a:xfrm flipV="1">
            <a:off x="3499989" y="2033846"/>
            <a:ext cx="255799" cy="4628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A70CB05-F8DB-B540-AB0B-1EECC33F448F}"/>
              </a:ext>
            </a:extLst>
          </p:cNvPr>
          <p:cNvCxnSpPr>
            <a:cxnSpLocks/>
            <a:stCxn id="91" idx="0"/>
            <a:endCxn id="89" idx="1"/>
          </p:cNvCxnSpPr>
          <p:nvPr/>
        </p:nvCxnSpPr>
        <p:spPr>
          <a:xfrm flipV="1">
            <a:off x="4548547" y="3937248"/>
            <a:ext cx="715980" cy="7189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1C58B46-0851-6D41-A38A-20F9958F9543}"/>
              </a:ext>
            </a:extLst>
          </p:cNvPr>
          <p:cNvCxnSpPr>
            <a:cxnSpLocks/>
            <a:stCxn id="81" idx="2"/>
            <a:endCxn id="89" idx="1"/>
          </p:cNvCxnSpPr>
          <p:nvPr/>
        </p:nvCxnSpPr>
        <p:spPr>
          <a:xfrm>
            <a:off x="4548546" y="3204577"/>
            <a:ext cx="715981" cy="7326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Trapezoid 136">
            <a:extLst>
              <a:ext uri="{FF2B5EF4-FFF2-40B4-BE49-F238E27FC236}">
                <a16:creationId xmlns:a16="http://schemas.microsoft.com/office/drawing/2014/main" id="{66C2C9E9-E849-5D4C-9372-C41DFC477DF5}"/>
              </a:ext>
            </a:extLst>
          </p:cNvPr>
          <p:cNvSpPr/>
          <p:nvPr/>
        </p:nvSpPr>
        <p:spPr>
          <a:xfrm rot="5400000">
            <a:off x="6215173" y="4775752"/>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pairwise mutual info</a:t>
            </a:r>
          </a:p>
        </p:txBody>
      </p:sp>
      <p:cxnSp>
        <p:nvCxnSpPr>
          <p:cNvPr id="138" name="Straight Arrow Connector 137">
            <a:extLst>
              <a:ext uri="{FF2B5EF4-FFF2-40B4-BE49-F238E27FC236}">
                <a16:creationId xmlns:a16="http://schemas.microsoft.com/office/drawing/2014/main" id="{FBA70B6D-C6CE-0A45-8536-AF51D2606380}"/>
              </a:ext>
            </a:extLst>
          </p:cNvPr>
          <p:cNvCxnSpPr>
            <a:cxnSpLocks/>
            <a:stCxn id="89" idx="2"/>
            <a:endCxn id="137" idx="2"/>
          </p:cNvCxnSpPr>
          <p:nvPr/>
        </p:nvCxnSpPr>
        <p:spPr>
          <a:xfrm>
            <a:off x="6057285" y="4201270"/>
            <a:ext cx="277476" cy="12917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24DA44AC-9601-B940-887A-D530C58AB523}"/>
              </a:ext>
            </a:extLst>
          </p:cNvPr>
          <p:cNvCxnSpPr>
            <a:cxnSpLocks/>
            <a:stCxn id="89" idx="0"/>
            <a:endCxn id="54" idx="2"/>
          </p:cNvCxnSpPr>
          <p:nvPr/>
        </p:nvCxnSpPr>
        <p:spPr>
          <a:xfrm flipV="1">
            <a:off x="6057285" y="2595300"/>
            <a:ext cx="429895" cy="10779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1331D78-D0A7-CE43-957C-E84BA1CECB32}"/>
              </a:ext>
            </a:extLst>
          </p:cNvPr>
          <p:cNvCxnSpPr>
            <a:cxnSpLocks/>
            <a:stCxn id="82" idx="3"/>
            <a:endCxn id="54" idx="2"/>
          </p:cNvCxnSpPr>
          <p:nvPr/>
        </p:nvCxnSpPr>
        <p:spPr>
          <a:xfrm>
            <a:off x="5341304" y="2033846"/>
            <a:ext cx="1145876" cy="561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ACD7F6AF-C777-8D46-A7ED-559DED9171C2}"/>
              </a:ext>
            </a:extLst>
          </p:cNvPr>
          <p:cNvSpPr/>
          <p:nvPr/>
        </p:nvSpPr>
        <p:spPr>
          <a:xfrm>
            <a:off x="9307588" y="5233071"/>
            <a:ext cx="1744495" cy="998754"/>
          </a:xfrm>
          <a:prstGeom prst="ellipse">
            <a:avLst/>
          </a:prstGeom>
          <a:solidFill>
            <a:srgbClr val="85A3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narrative cloze rank</a:t>
            </a:r>
          </a:p>
        </p:txBody>
      </p:sp>
      <p:cxnSp>
        <p:nvCxnSpPr>
          <p:cNvPr id="156" name="Straight Arrow Connector 155">
            <a:extLst>
              <a:ext uri="{FF2B5EF4-FFF2-40B4-BE49-F238E27FC236}">
                <a16:creationId xmlns:a16="http://schemas.microsoft.com/office/drawing/2014/main" id="{3C66AB2D-E989-804F-A019-5A943395E743}"/>
              </a:ext>
            </a:extLst>
          </p:cNvPr>
          <p:cNvCxnSpPr>
            <a:cxnSpLocks/>
            <a:stCxn id="137" idx="0"/>
            <a:endCxn id="155" idx="2"/>
          </p:cNvCxnSpPr>
          <p:nvPr/>
        </p:nvCxnSpPr>
        <p:spPr>
          <a:xfrm>
            <a:off x="7769369" y="5493056"/>
            <a:ext cx="1538219" cy="2393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1F280913-4E69-8843-AD6F-AD4DF2D8BEA9}"/>
              </a:ext>
            </a:extLst>
          </p:cNvPr>
          <p:cNvSpPr/>
          <p:nvPr/>
        </p:nvSpPr>
        <p:spPr>
          <a:xfrm>
            <a:off x="10435291" y="3205676"/>
            <a:ext cx="1585516" cy="528045"/>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narrative</a:t>
            </a:r>
          </a:p>
          <a:p>
            <a:pPr algn="ctr"/>
            <a:r>
              <a:rPr lang="en-US" dirty="0"/>
              <a:t>event chains</a:t>
            </a:r>
          </a:p>
        </p:txBody>
      </p:sp>
      <p:sp>
        <p:nvSpPr>
          <p:cNvPr id="164" name="Trapezoid 163">
            <a:extLst>
              <a:ext uri="{FF2B5EF4-FFF2-40B4-BE49-F238E27FC236}">
                <a16:creationId xmlns:a16="http://schemas.microsoft.com/office/drawing/2014/main" id="{8FA4B7A1-F107-C14C-A6B2-A16E53748F39}"/>
              </a:ext>
            </a:extLst>
          </p:cNvPr>
          <p:cNvSpPr/>
          <p:nvPr/>
        </p:nvSpPr>
        <p:spPr>
          <a:xfrm rot="5400000">
            <a:off x="8024282" y="3530780"/>
            <a:ext cx="1932834" cy="1585516"/>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agglomerative clustering</a:t>
            </a:r>
          </a:p>
        </p:txBody>
      </p:sp>
      <p:sp>
        <p:nvSpPr>
          <p:cNvPr id="166" name="Oval 165">
            <a:extLst>
              <a:ext uri="{FF2B5EF4-FFF2-40B4-BE49-F238E27FC236}">
                <a16:creationId xmlns:a16="http://schemas.microsoft.com/office/drawing/2014/main" id="{9F064A6B-A0F4-1842-A6EA-FA44AA39B3DF}"/>
              </a:ext>
            </a:extLst>
          </p:cNvPr>
          <p:cNvSpPr/>
          <p:nvPr/>
        </p:nvSpPr>
        <p:spPr>
          <a:xfrm>
            <a:off x="9307588" y="1197203"/>
            <a:ext cx="1744495" cy="998754"/>
          </a:xfrm>
          <a:prstGeom prst="ellipse">
            <a:avLst/>
          </a:prstGeom>
          <a:solidFill>
            <a:srgbClr val="85A3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order coherence accuracy</a:t>
            </a:r>
          </a:p>
        </p:txBody>
      </p:sp>
      <p:cxnSp>
        <p:nvCxnSpPr>
          <p:cNvPr id="167" name="Straight Arrow Connector 166">
            <a:extLst>
              <a:ext uri="{FF2B5EF4-FFF2-40B4-BE49-F238E27FC236}">
                <a16:creationId xmlns:a16="http://schemas.microsoft.com/office/drawing/2014/main" id="{8555C620-3514-1E48-982C-3BCA83941350}"/>
              </a:ext>
            </a:extLst>
          </p:cNvPr>
          <p:cNvCxnSpPr>
            <a:cxnSpLocks/>
            <a:stCxn id="54" idx="0"/>
            <a:endCxn id="166" idx="2"/>
          </p:cNvCxnSpPr>
          <p:nvPr/>
        </p:nvCxnSpPr>
        <p:spPr>
          <a:xfrm flipV="1">
            <a:off x="7921788" y="1696580"/>
            <a:ext cx="1385800" cy="898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F3FB4EE2-CEE5-304D-A947-B85BDCA4BB62}"/>
              </a:ext>
            </a:extLst>
          </p:cNvPr>
          <p:cNvCxnSpPr>
            <a:cxnSpLocks/>
            <a:stCxn id="137" idx="1"/>
            <a:endCxn id="164" idx="2"/>
          </p:cNvCxnSpPr>
          <p:nvPr/>
        </p:nvCxnSpPr>
        <p:spPr>
          <a:xfrm flipV="1">
            <a:off x="7052065" y="4323538"/>
            <a:ext cx="1145876" cy="4495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5D1E052-EF4A-A74A-873D-73D710E81683}"/>
              </a:ext>
            </a:extLst>
          </p:cNvPr>
          <p:cNvCxnSpPr>
            <a:cxnSpLocks/>
            <a:stCxn id="54" idx="0"/>
            <a:endCxn id="160" idx="1"/>
          </p:cNvCxnSpPr>
          <p:nvPr/>
        </p:nvCxnSpPr>
        <p:spPr>
          <a:xfrm>
            <a:off x="7921788" y="2595300"/>
            <a:ext cx="2513503" cy="8743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273084E-E8C0-7B40-B9FA-559DD460088D}"/>
              </a:ext>
            </a:extLst>
          </p:cNvPr>
          <p:cNvCxnSpPr>
            <a:cxnSpLocks/>
            <a:stCxn id="164" idx="0"/>
            <a:endCxn id="160" idx="1"/>
          </p:cNvCxnSpPr>
          <p:nvPr/>
        </p:nvCxnSpPr>
        <p:spPr>
          <a:xfrm flipV="1">
            <a:off x="9783457" y="3469699"/>
            <a:ext cx="651834" cy="8538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066CB9B8-98F4-C246-8EFC-88ED2A76F9B8}"/>
              </a:ext>
            </a:extLst>
          </p:cNvPr>
          <p:cNvSpPr/>
          <p:nvPr/>
        </p:nvSpPr>
        <p:spPr>
          <a:xfrm>
            <a:off x="9596802" y="25532"/>
            <a:ext cx="2595198" cy="830997"/>
          </a:xfrm>
          <a:prstGeom prst="rect">
            <a:avLst/>
          </a:prstGeom>
        </p:spPr>
        <p:txBody>
          <a:bodyPr wrap="none">
            <a:spAutoFit/>
          </a:bodyPr>
          <a:lstStyle/>
          <a:p>
            <a:r>
              <a:rPr lang="en-US" sz="4800" b="1" dirty="0">
                <a:solidFill>
                  <a:srgbClr val="FF0000"/>
                </a:solidFill>
                <a:latin typeface="Garamond" panose="02020404030301010803" pitchFamily="18" charset="0"/>
              </a:rPr>
              <a:t>inference</a:t>
            </a:r>
            <a:endParaRPr lang="en-US" sz="4800" b="1" dirty="0">
              <a:solidFill>
                <a:srgbClr val="FF0000"/>
              </a:solidFill>
            </a:endParaRPr>
          </a:p>
        </p:txBody>
      </p:sp>
    </p:spTree>
    <p:extLst>
      <p:ext uri="{BB962C8B-B14F-4D97-AF65-F5344CB8AC3E}">
        <p14:creationId xmlns:p14="http://schemas.microsoft.com/office/powerpoint/2010/main" val="319600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FDB0D6-87A4-F64B-B485-AE885D73DDF7}"/>
              </a:ext>
            </a:extLst>
          </p:cNvPr>
          <p:cNvSpPr>
            <a:spLocks/>
          </p:cNvSpPr>
          <p:nvPr/>
        </p:nvSpPr>
        <p:spPr>
          <a:xfrm>
            <a:off x="0" y="6492875"/>
            <a:ext cx="3657600" cy="365125"/>
          </a:xfrm>
          <a:prstGeom prst="rect">
            <a:avLst/>
          </a:prstGeom>
          <a:solidFill>
            <a:srgbClr val="4E4F5F">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a:latin typeface="Helvetica" pitchFamily="2" charset="0"/>
              </a:rPr>
              <a:t>isaac</a:t>
            </a:r>
            <a:r>
              <a:rPr lang="en-US" sz="1600" dirty="0">
                <a:latin typeface="Helvetica" pitchFamily="2" charset="0"/>
              </a:rPr>
              <a:t> </a:t>
            </a:r>
            <a:r>
              <a:rPr lang="en-US" sz="1600" dirty="0" err="1">
                <a:latin typeface="Helvetica" pitchFamily="2" charset="0"/>
              </a:rPr>
              <a:t>stier</a:t>
            </a:r>
            <a:r>
              <a:rPr lang="en-US" sz="1600" dirty="0">
                <a:latin typeface="Helvetica" pitchFamily="2" charset="0"/>
              </a:rPr>
              <a:t> </a:t>
            </a:r>
            <a:r>
              <a:rPr lang="en-US" sz="1600" dirty="0" err="1">
                <a:latin typeface="Helvetica" pitchFamily="2" charset="0"/>
              </a:rPr>
              <a:t>robson</a:t>
            </a:r>
            <a:endParaRPr lang="en-US" sz="1600" dirty="0">
              <a:latin typeface="Helvetica" pitchFamily="2" charset="0"/>
            </a:endParaRPr>
          </a:p>
        </p:txBody>
      </p:sp>
      <p:sp>
        <p:nvSpPr>
          <p:cNvPr id="7" name="Rectangle 6">
            <a:extLst>
              <a:ext uri="{FF2B5EF4-FFF2-40B4-BE49-F238E27FC236}">
                <a16:creationId xmlns:a16="http://schemas.microsoft.com/office/drawing/2014/main" id="{83617588-7893-D549-A96F-9D15AA44B89F}"/>
              </a:ext>
            </a:extLst>
          </p:cNvPr>
          <p:cNvSpPr>
            <a:spLocks/>
          </p:cNvSpPr>
          <p:nvPr/>
        </p:nvSpPr>
        <p:spPr>
          <a:xfrm>
            <a:off x="8534400" y="6492875"/>
            <a:ext cx="3657600" cy="365125"/>
          </a:xfrm>
          <a:prstGeom prst="rect">
            <a:avLst/>
          </a:prstGeom>
          <a:solidFill>
            <a:srgbClr val="588133">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17 </a:t>
            </a:r>
            <a:r>
              <a:rPr lang="en-US" sz="1400" dirty="0" err="1"/>
              <a:t>jan</a:t>
            </a:r>
            <a:r>
              <a:rPr lang="en-US" sz="1400" dirty="0"/>
              <a:t> 2020	</a:t>
            </a:r>
            <a:fld id="{90527963-89C1-4E4A-850F-2B4E8AF3BD28}" type="slidenum">
              <a:rPr lang="en-US" sz="1400" smtClean="0"/>
              <a:pPr algn="ctr"/>
              <a:t>9</a:t>
            </a:fld>
            <a:r>
              <a:rPr lang="en-US" sz="1400" dirty="0"/>
              <a:t> / 62</a:t>
            </a:r>
          </a:p>
        </p:txBody>
      </p:sp>
      <p:sp>
        <p:nvSpPr>
          <p:cNvPr id="8" name="Rectangle 7">
            <a:extLst>
              <a:ext uri="{FF2B5EF4-FFF2-40B4-BE49-F238E27FC236}">
                <a16:creationId xmlns:a16="http://schemas.microsoft.com/office/drawing/2014/main" id="{B65F0768-AB1D-1149-BF73-B42BAB51E169}"/>
              </a:ext>
            </a:extLst>
          </p:cNvPr>
          <p:cNvSpPr>
            <a:spLocks/>
          </p:cNvSpPr>
          <p:nvPr/>
        </p:nvSpPr>
        <p:spPr>
          <a:xfrm>
            <a:off x="3657600" y="6492875"/>
            <a:ext cx="4876800" cy="365125"/>
          </a:xfrm>
          <a:prstGeom prst="rect">
            <a:avLst/>
          </a:prstGeom>
          <a:solidFill>
            <a:srgbClr val="67819D">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event-centric narratives</a:t>
            </a:r>
          </a:p>
        </p:txBody>
      </p:sp>
      <p:sp>
        <p:nvSpPr>
          <p:cNvPr id="6" name="Title 1">
            <a:extLst>
              <a:ext uri="{FF2B5EF4-FFF2-40B4-BE49-F238E27FC236}">
                <a16:creationId xmlns:a16="http://schemas.microsoft.com/office/drawing/2014/main" id="{AE850120-C812-0749-9AD1-11412D792B7B}"/>
              </a:ext>
            </a:extLst>
          </p:cNvPr>
          <p:cNvSpPr>
            <a:spLocks noGrp="1"/>
          </p:cNvSpPr>
          <p:nvPr>
            <p:ph type="title"/>
          </p:nvPr>
        </p:nvSpPr>
        <p:spPr>
          <a:xfrm>
            <a:off x="92460" y="289554"/>
            <a:ext cx="11353800" cy="1325563"/>
          </a:xfrm>
        </p:spPr>
        <p:txBody>
          <a:bodyPr anchor="t">
            <a:normAutofit/>
          </a:bodyPr>
          <a:lstStyle/>
          <a:p>
            <a:r>
              <a:rPr lang="en-US" dirty="0" err="1">
                <a:latin typeface="Garamond" panose="02020404030301010803" pitchFamily="18" charset="0"/>
              </a:rPr>
              <a:t>tl;dr</a:t>
            </a:r>
            <a:br>
              <a:rPr lang="en-US" dirty="0">
                <a:latin typeface="Garamond" panose="02020404030301010803" pitchFamily="18" charset="0"/>
              </a:rPr>
            </a:br>
            <a:r>
              <a:rPr lang="en-US" sz="2800" dirty="0">
                <a:solidFill>
                  <a:schemeClr val="tx1">
                    <a:lumMod val="65000"/>
                    <a:lumOff val="35000"/>
                  </a:schemeClr>
                </a:solidFill>
                <a:latin typeface="Garamond" panose="02020404030301010803" pitchFamily="18" charset="0"/>
              </a:rPr>
              <a:t>chambers + </a:t>
            </a:r>
            <a:r>
              <a:rPr lang="en-US" sz="2800" dirty="0" err="1">
                <a:solidFill>
                  <a:schemeClr val="tx1">
                    <a:lumMod val="65000"/>
                    <a:lumOff val="35000"/>
                  </a:schemeClr>
                </a:solidFill>
                <a:latin typeface="Garamond" panose="02020404030301010803" pitchFamily="18" charset="0"/>
              </a:rPr>
              <a:t>jurafsky</a:t>
            </a:r>
            <a:r>
              <a:rPr lang="en-US" sz="2800" dirty="0">
                <a:solidFill>
                  <a:schemeClr val="tx1">
                    <a:lumMod val="65000"/>
                    <a:lumOff val="35000"/>
                  </a:schemeClr>
                </a:solidFill>
                <a:latin typeface="Garamond" panose="02020404030301010803" pitchFamily="18" charset="0"/>
              </a:rPr>
              <a:t> (2008)</a:t>
            </a:r>
            <a:endParaRPr lang="en-US" dirty="0">
              <a:latin typeface="Garamond" panose="02020404030301010803" pitchFamily="18" charset="0"/>
            </a:endParaRPr>
          </a:p>
        </p:txBody>
      </p:sp>
      <p:sp>
        <p:nvSpPr>
          <p:cNvPr id="10" name="Can 9">
            <a:extLst>
              <a:ext uri="{FF2B5EF4-FFF2-40B4-BE49-F238E27FC236}">
                <a16:creationId xmlns:a16="http://schemas.microsoft.com/office/drawing/2014/main" id="{53C8E800-A000-9C4B-81EA-FA0D6BB4A062}"/>
              </a:ext>
            </a:extLst>
          </p:cNvPr>
          <p:cNvSpPr/>
          <p:nvPr/>
        </p:nvSpPr>
        <p:spPr>
          <a:xfrm>
            <a:off x="243006" y="2332892"/>
            <a:ext cx="1105071" cy="815086"/>
          </a:xfrm>
          <a:prstGeom prst="can">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penn</a:t>
            </a:r>
            <a:r>
              <a:rPr lang="en-US" dirty="0"/>
              <a:t> treebank</a:t>
            </a:r>
          </a:p>
        </p:txBody>
      </p:sp>
      <p:cxnSp>
        <p:nvCxnSpPr>
          <p:cNvPr id="12" name="Straight Arrow Connector 11">
            <a:extLst>
              <a:ext uri="{FF2B5EF4-FFF2-40B4-BE49-F238E27FC236}">
                <a16:creationId xmlns:a16="http://schemas.microsoft.com/office/drawing/2014/main" id="{802A4AAC-6BFE-2A44-B327-DF6AA752EFD4}"/>
              </a:ext>
            </a:extLst>
          </p:cNvPr>
          <p:cNvCxnSpPr>
            <a:cxnSpLocks/>
            <a:stCxn id="10" idx="4"/>
            <a:endCxn id="16" idx="2"/>
          </p:cNvCxnSpPr>
          <p:nvPr/>
        </p:nvCxnSpPr>
        <p:spPr>
          <a:xfrm flipV="1">
            <a:off x="1348077" y="2496662"/>
            <a:ext cx="717304" cy="243773"/>
          </a:xfrm>
          <a:prstGeom prst="straightConnector1">
            <a:avLst/>
          </a:prstGeom>
          <a:ln w="57150">
            <a:solidFill>
              <a:srgbClr val="85A36D"/>
            </a:solidFill>
            <a:tailEnd type="triangle"/>
          </a:ln>
        </p:spPr>
        <p:style>
          <a:lnRef idx="1">
            <a:schemeClr val="accent1"/>
          </a:lnRef>
          <a:fillRef idx="0">
            <a:schemeClr val="accent1"/>
          </a:fillRef>
          <a:effectRef idx="0">
            <a:schemeClr val="accent1"/>
          </a:effectRef>
          <a:fontRef idx="minor">
            <a:schemeClr val="tx1"/>
          </a:fontRef>
        </p:style>
      </p:cxnSp>
      <p:sp>
        <p:nvSpPr>
          <p:cNvPr id="13" name="Can 12">
            <a:extLst>
              <a:ext uri="{FF2B5EF4-FFF2-40B4-BE49-F238E27FC236}">
                <a16:creationId xmlns:a16="http://schemas.microsoft.com/office/drawing/2014/main" id="{A5986C17-C2FB-3544-A4B5-60C51E1AAE22}"/>
              </a:ext>
            </a:extLst>
          </p:cNvPr>
          <p:cNvSpPr/>
          <p:nvPr/>
        </p:nvSpPr>
        <p:spPr>
          <a:xfrm>
            <a:off x="4499983" y="719001"/>
            <a:ext cx="1105071" cy="815086"/>
          </a:xfrm>
          <a:prstGeom prst="can">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timebank</a:t>
            </a:r>
          </a:p>
        </p:txBody>
      </p:sp>
      <p:cxnSp>
        <p:nvCxnSpPr>
          <p:cNvPr id="14" name="Straight Arrow Connector 13">
            <a:extLst>
              <a:ext uri="{FF2B5EF4-FFF2-40B4-BE49-F238E27FC236}">
                <a16:creationId xmlns:a16="http://schemas.microsoft.com/office/drawing/2014/main" id="{744D7027-476D-E84B-9F86-4253908A6205}"/>
              </a:ext>
            </a:extLst>
          </p:cNvPr>
          <p:cNvCxnSpPr>
            <a:cxnSpLocks/>
            <a:stCxn id="13" idx="3"/>
            <a:endCxn id="54" idx="2"/>
          </p:cNvCxnSpPr>
          <p:nvPr/>
        </p:nvCxnSpPr>
        <p:spPr>
          <a:xfrm>
            <a:off x="5052519" y="1534087"/>
            <a:ext cx="1434661" cy="1061213"/>
          </a:xfrm>
          <a:prstGeom prst="straightConnector1">
            <a:avLst/>
          </a:prstGeom>
          <a:ln w="57150">
            <a:solidFill>
              <a:srgbClr val="85A36D"/>
            </a:solidFill>
            <a:tailEnd type="triangle"/>
          </a:ln>
        </p:spPr>
        <p:style>
          <a:lnRef idx="1">
            <a:schemeClr val="accent1"/>
          </a:lnRef>
          <a:fillRef idx="0">
            <a:schemeClr val="accent1"/>
          </a:fillRef>
          <a:effectRef idx="0">
            <a:schemeClr val="accent1"/>
          </a:effectRef>
          <a:fontRef idx="minor">
            <a:schemeClr val="tx1"/>
          </a:fontRef>
        </p:style>
      </p:cxnSp>
      <p:sp>
        <p:nvSpPr>
          <p:cNvPr id="15" name="Trapezoid 14">
            <a:extLst>
              <a:ext uri="{FF2B5EF4-FFF2-40B4-BE49-F238E27FC236}">
                <a16:creationId xmlns:a16="http://schemas.microsoft.com/office/drawing/2014/main" id="{B00605A9-2BB8-1740-B4D4-1B111C6A0D48}"/>
              </a:ext>
            </a:extLst>
          </p:cNvPr>
          <p:cNvSpPr/>
          <p:nvPr/>
        </p:nvSpPr>
        <p:spPr>
          <a:xfrm rot="5400000">
            <a:off x="1940254" y="4585191"/>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err="1"/>
              <a:t>opennlp</a:t>
            </a:r>
            <a:r>
              <a:rPr lang="en-US" dirty="0"/>
              <a:t> coreference</a:t>
            </a:r>
          </a:p>
        </p:txBody>
      </p:sp>
      <p:sp>
        <p:nvSpPr>
          <p:cNvPr id="16" name="Trapezoid 15">
            <a:extLst>
              <a:ext uri="{FF2B5EF4-FFF2-40B4-BE49-F238E27FC236}">
                <a16:creationId xmlns:a16="http://schemas.microsoft.com/office/drawing/2014/main" id="{776D889B-E6F5-B747-9172-3AD1D8D31AB4}"/>
              </a:ext>
            </a:extLst>
          </p:cNvPr>
          <p:cNvSpPr/>
          <p:nvPr/>
        </p:nvSpPr>
        <p:spPr>
          <a:xfrm rot="5400000">
            <a:off x="1945793" y="1779358"/>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err="1"/>
              <a:t>stanford</a:t>
            </a:r>
            <a:r>
              <a:rPr lang="en-US" dirty="0"/>
              <a:t> parser</a:t>
            </a:r>
          </a:p>
        </p:txBody>
      </p:sp>
      <p:sp>
        <p:nvSpPr>
          <p:cNvPr id="17" name="Can 16">
            <a:extLst>
              <a:ext uri="{FF2B5EF4-FFF2-40B4-BE49-F238E27FC236}">
                <a16:creationId xmlns:a16="http://schemas.microsoft.com/office/drawing/2014/main" id="{C4A91A89-77D2-4E43-BDA8-C3503F6C0BCF}"/>
              </a:ext>
            </a:extLst>
          </p:cNvPr>
          <p:cNvSpPr/>
          <p:nvPr/>
        </p:nvSpPr>
        <p:spPr>
          <a:xfrm>
            <a:off x="263498" y="4505672"/>
            <a:ext cx="1105071" cy="815086"/>
          </a:xfrm>
          <a:prstGeom prst="can">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8" name="Straight Arrow Connector 17">
            <a:extLst>
              <a:ext uri="{FF2B5EF4-FFF2-40B4-BE49-F238E27FC236}">
                <a16:creationId xmlns:a16="http://schemas.microsoft.com/office/drawing/2014/main" id="{CA2FAD2B-F271-B242-99B3-330F8744D327}"/>
              </a:ext>
            </a:extLst>
          </p:cNvPr>
          <p:cNvCxnSpPr>
            <a:cxnSpLocks/>
            <a:stCxn id="17" idx="4"/>
            <a:endCxn id="15" idx="2"/>
          </p:cNvCxnSpPr>
          <p:nvPr/>
        </p:nvCxnSpPr>
        <p:spPr>
          <a:xfrm>
            <a:off x="1368569" y="4913215"/>
            <a:ext cx="691273" cy="389280"/>
          </a:xfrm>
          <a:prstGeom prst="straightConnector1">
            <a:avLst/>
          </a:prstGeom>
          <a:ln w="57150">
            <a:solidFill>
              <a:srgbClr val="85A36D"/>
            </a:solidFill>
            <a:tailEnd type="triangle"/>
          </a:ln>
        </p:spPr>
        <p:style>
          <a:lnRef idx="1">
            <a:schemeClr val="accent1"/>
          </a:lnRef>
          <a:fillRef idx="0">
            <a:schemeClr val="accent1"/>
          </a:fillRef>
          <a:effectRef idx="0">
            <a:schemeClr val="accent1"/>
          </a:effectRef>
          <a:fontRef idx="minor">
            <a:schemeClr val="tx1"/>
          </a:fontRef>
        </p:style>
      </p:cxnSp>
      <p:sp>
        <p:nvSpPr>
          <p:cNvPr id="54" name="Trapezoid 53">
            <a:extLst>
              <a:ext uri="{FF2B5EF4-FFF2-40B4-BE49-F238E27FC236}">
                <a16:creationId xmlns:a16="http://schemas.microsoft.com/office/drawing/2014/main" id="{5BB222A4-F4F2-134F-BAD9-7189281F63C2}"/>
              </a:ext>
            </a:extLst>
          </p:cNvPr>
          <p:cNvSpPr/>
          <p:nvPr/>
        </p:nvSpPr>
        <p:spPr>
          <a:xfrm rot="5400000">
            <a:off x="6367592" y="1877996"/>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temporal classifier</a:t>
            </a:r>
          </a:p>
        </p:txBody>
      </p:sp>
      <p:sp>
        <p:nvSpPr>
          <p:cNvPr id="61" name="Can 60">
            <a:extLst>
              <a:ext uri="{FF2B5EF4-FFF2-40B4-BE49-F238E27FC236}">
                <a16:creationId xmlns:a16="http://schemas.microsoft.com/office/drawing/2014/main" id="{395A76D7-3DF9-ED45-9384-41524ABD4E01}"/>
              </a:ext>
            </a:extLst>
          </p:cNvPr>
          <p:cNvSpPr/>
          <p:nvPr/>
        </p:nvSpPr>
        <p:spPr>
          <a:xfrm>
            <a:off x="5946994" y="264107"/>
            <a:ext cx="1105071" cy="815086"/>
          </a:xfrm>
          <a:prstGeom prst="can">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wordnet </a:t>
            </a:r>
            <a:r>
              <a:rPr lang="en-US" dirty="0" err="1"/>
              <a:t>synsets</a:t>
            </a:r>
            <a:endParaRPr lang="en-US" dirty="0"/>
          </a:p>
        </p:txBody>
      </p:sp>
      <p:cxnSp>
        <p:nvCxnSpPr>
          <p:cNvPr id="62" name="Straight Arrow Connector 61">
            <a:extLst>
              <a:ext uri="{FF2B5EF4-FFF2-40B4-BE49-F238E27FC236}">
                <a16:creationId xmlns:a16="http://schemas.microsoft.com/office/drawing/2014/main" id="{2461394F-0DD4-DB41-AC5A-989E5EAE2079}"/>
              </a:ext>
            </a:extLst>
          </p:cNvPr>
          <p:cNvCxnSpPr>
            <a:cxnSpLocks/>
            <a:stCxn id="61" idx="3"/>
            <a:endCxn id="54" idx="1"/>
          </p:cNvCxnSpPr>
          <p:nvPr/>
        </p:nvCxnSpPr>
        <p:spPr>
          <a:xfrm>
            <a:off x="6499530" y="1079193"/>
            <a:ext cx="704954" cy="796157"/>
          </a:xfrm>
          <a:prstGeom prst="straightConnector1">
            <a:avLst/>
          </a:prstGeom>
          <a:ln w="57150">
            <a:solidFill>
              <a:srgbClr val="85A36D"/>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D2DEE4A4-359D-B44F-9880-EC04D31B93E8}"/>
              </a:ext>
            </a:extLst>
          </p:cNvPr>
          <p:cNvSpPr/>
          <p:nvPr/>
        </p:nvSpPr>
        <p:spPr>
          <a:xfrm>
            <a:off x="5264527" y="3673225"/>
            <a:ext cx="1585516" cy="528045"/>
          </a:xfrm>
          <a:prstGeom prst="rect">
            <a:avLst/>
          </a:prstGeom>
          <a:solidFill>
            <a:srgbClr val="788E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narrative events</a:t>
            </a:r>
          </a:p>
        </p:txBody>
      </p:sp>
      <p:sp>
        <p:nvSpPr>
          <p:cNvPr id="137" name="Trapezoid 136">
            <a:extLst>
              <a:ext uri="{FF2B5EF4-FFF2-40B4-BE49-F238E27FC236}">
                <a16:creationId xmlns:a16="http://schemas.microsoft.com/office/drawing/2014/main" id="{66C2C9E9-E849-5D4C-9372-C41DFC477DF5}"/>
              </a:ext>
            </a:extLst>
          </p:cNvPr>
          <p:cNvSpPr/>
          <p:nvPr/>
        </p:nvSpPr>
        <p:spPr>
          <a:xfrm rot="5400000">
            <a:off x="6215173" y="4775752"/>
            <a:ext cx="1673784" cy="1434608"/>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pairwise mutual info</a:t>
            </a:r>
          </a:p>
        </p:txBody>
      </p:sp>
      <p:cxnSp>
        <p:nvCxnSpPr>
          <p:cNvPr id="138" name="Straight Arrow Connector 137">
            <a:extLst>
              <a:ext uri="{FF2B5EF4-FFF2-40B4-BE49-F238E27FC236}">
                <a16:creationId xmlns:a16="http://schemas.microsoft.com/office/drawing/2014/main" id="{FBA70B6D-C6CE-0A45-8536-AF51D2606380}"/>
              </a:ext>
            </a:extLst>
          </p:cNvPr>
          <p:cNvCxnSpPr>
            <a:cxnSpLocks/>
            <a:stCxn id="89" idx="2"/>
            <a:endCxn id="137" idx="2"/>
          </p:cNvCxnSpPr>
          <p:nvPr/>
        </p:nvCxnSpPr>
        <p:spPr>
          <a:xfrm>
            <a:off x="6057285" y="4201270"/>
            <a:ext cx="277476" cy="1291786"/>
          </a:xfrm>
          <a:prstGeom prst="straightConnector1">
            <a:avLst/>
          </a:prstGeom>
          <a:ln w="57150">
            <a:solidFill>
              <a:srgbClr val="85A36D"/>
            </a:solidFill>
            <a:tailEnd type="triangle"/>
          </a:ln>
        </p:spPr>
        <p:style>
          <a:lnRef idx="1">
            <a:schemeClr val="accent1"/>
          </a:lnRef>
          <a:fillRef idx="0">
            <a:schemeClr val="accent1"/>
          </a:fillRef>
          <a:effectRef idx="0">
            <a:schemeClr val="accent1"/>
          </a:effectRef>
          <a:fontRef idx="minor">
            <a:schemeClr val="tx1"/>
          </a:fontRef>
        </p:style>
      </p:cxnSp>
      <p:sp>
        <p:nvSpPr>
          <p:cNvPr id="164" name="Trapezoid 163">
            <a:extLst>
              <a:ext uri="{FF2B5EF4-FFF2-40B4-BE49-F238E27FC236}">
                <a16:creationId xmlns:a16="http://schemas.microsoft.com/office/drawing/2014/main" id="{8FA4B7A1-F107-C14C-A6B2-A16E53748F39}"/>
              </a:ext>
            </a:extLst>
          </p:cNvPr>
          <p:cNvSpPr/>
          <p:nvPr/>
        </p:nvSpPr>
        <p:spPr>
          <a:xfrm rot="5400000">
            <a:off x="8024282" y="3530780"/>
            <a:ext cx="1932834" cy="1585516"/>
          </a:xfrm>
          <a:prstGeom prst="trapezoid">
            <a:avLst>
              <a:gd name="adj" fmla="val 16303"/>
            </a:avLst>
          </a:prstGeom>
          <a:solidFill>
            <a:srgbClr val="6162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en-US" dirty="0"/>
              <a:t>agglomerative clustering</a:t>
            </a:r>
          </a:p>
        </p:txBody>
      </p:sp>
      <p:sp>
        <p:nvSpPr>
          <p:cNvPr id="202" name="Rectangle 201">
            <a:extLst>
              <a:ext uri="{FF2B5EF4-FFF2-40B4-BE49-F238E27FC236}">
                <a16:creationId xmlns:a16="http://schemas.microsoft.com/office/drawing/2014/main" id="{C428EB83-D629-B84F-8F3B-FC8FF11004D0}"/>
              </a:ext>
            </a:extLst>
          </p:cNvPr>
          <p:cNvSpPr/>
          <p:nvPr/>
        </p:nvSpPr>
        <p:spPr>
          <a:xfrm>
            <a:off x="9856618" y="32030"/>
            <a:ext cx="2242922" cy="830997"/>
          </a:xfrm>
          <a:prstGeom prst="rect">
            <a:avLst/>
          </a:prstGeom>
        </p:spPr>
        <p:txBody>
          <a:bodyPr wrap="none">
            <a:spAutoFit/>
          </a:bodyPr>
          <a:lstStyle/>
          <a:p>
            <a:r>
              <a:rPr lang="en-US" sz="4800" b="1" dirty="0">
                <a:solidFill>
                  <a:srgbClr val="FF0000"/>
                </a:solidFill>
                <a:latin typeface="Garamond" panose="02020404030301010803" pitchFamily="18" charset="0"/>
              </a:rPr>
              <a:t>training</a:t>
            </a:r>
            <a:endParaRPr lang="en-US" sz="4800" b="1" dirty="0">
              <a:solidFill>
                <a:srgbClr val="FF0000"/>
              </a:solidFill>
            </a:endParaRPr>
          </a:p>
        </p:txBody>
      </p:sp>
      <p:cxnSp>
        <p:nvCxnSpPr>
          <p:cNvPr id="227" name="Straight Arrow Connector 226">
            <a:extLst>
              <a:ext uri="{FF2B5EF4-FFF2-40B4-BE49-F238E27FC236}">
                <a16:creationId xmlns:a16="http://schemas.microsoft.com/office/drawing/2014/main" id="{C86C59C8-5ACE-A64A-B8A6-ED33D7207AF7}"/>
              </a:ext>
            </a:extLst>
          </p:cNvPr>
          <p:cNvCxnSpPr>
            <a:cxnSpLocks/>
            <a:stCxn id="16" idx="0"/>
            <a:endCxn id="54" idx="2"/>
          </p:cNvCxnSpPr>
          <p:nvPr/>
        </p:nvCxnSpPr>
        <p:spPr>
          <a:xfrm>
            <a:off x="3499989" y="2496662"/>
            <a:ext cx="2987191" cy="98638"/>
          </a:xfrm>
          <a:prstGeom prst="straightConnector1">
            <a:avLst/>
          </a:prstGeom>
          <a:ln w="57150">
            <a:solidFill>
              <a:srgbClr val="85A36D"/>
            </a:solidFill>
            <a:tailEnd type="triangle"/>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id="{58EFDC19-94E8-E443-997C-680CB5B807D6}"/>
              </a:ext>
            </a:extLst>
          </p:cNvPr>
          <p:cNvSpPr/>
          <p:nvPr/>
        </p:nvSpPr>
        <p:spPr>
          <a:xfrm>
            <a:off x="4603213" y="5300603"/>
            <a:ext cx="1742465" cy="923330"/>
          </a:xfrm>
          <a:prstGeom prst="rect">
            <a:avLst/>
          </a:prstGeom>
        </p:spPr>
        <p:txBody>
          <a:bodyPr wrap="none">
            <a:spAutoFit/>
          </a:bodyPr>
          <a:lstStyle/>
          <a:p>
            <a:r>
              <a:rPr lang="en-US" b="1" dirty="0">
                <a:solidFill>
                  <a:srgbClr val="FF0000"/>
                </a:solidFill>
                <a:latin typeface="Garamond" panose="02020404030301010803" pitchFamily="18" charset="0"/>
              </a:rPr>
              <a:t>corpus-specific</a:t>
            </a:r>
            <a:r>
              <a:rPr lang="en-US" dirty="0">
                <a:solidFill>
                  <a:srgbClr val="FF0000"/>
                </a:solidFill>
              </a:rPr>
              <a:t>,</a:t>
            </a:r>
            <a:endParaRPr lang="en-US" b="1" dirty="0">
              <a:solidFill>
                <a:srgbClr val="FF0000"/>
              </a:solidFill>
              <a:latin typeface="Garamond" panose="02020404030301010803" pitchFamily="18" charset="0"/>
            </a:endParaRPr>
          </a:p>
          <a:p>
            <a:r>
              <a:rPr lang="en-US" b="1" dirty="0">
                <a:solidFill>
                  <a:srgbClr val="FF0000"/>
                </a:solidFill>
                <a:latin typeface="Garamond" panose="02020404030301010803" pitchFamily="18" charset="0"/>
              </a:rPr>
              <a:t>unsupervised </a:t>
            </a:r>
            <a:br>
              <a:rPr lang="en-US" b="1" dirty="0">
                <a:solidFill>
                  <a:srgbClr val="FF0000"/>
                </a:solidFill>
                <a:latin typeface="Garamond" panose="02020404030301010803" pitchFamily="18" charset="0"/>
              </a:rPr>
            </a:br>
            <a:endParaRPr lang="en-US" dirty="0">
              <a:solidFill>
                <a:srgbClr val="FF0000"/>
              </a:solidFill>
            </a:endParaRPr>
          </a:p>
        </p:txBody>
      </p:sp>
      <p:sp>
        <p:nvSpPr>
          <p:cNvPr id="232" name="Rectangle 231">
            <a:extLst>
              <a:ext uri="{FF2B5EF4-FFF2-40B4-BE49-F238E27FC236}">
                <a16:creationId xmlns:a16="http://schemas.microsoft.com/office/drawing/2014/main" id="{57E5E528-278E-BB4B-8D3E-585DAA587F18}"/>
              </a:ext>
            </a:extLst>
          </p:cNvPr>
          <p:cNvSpPr/>
          <p:nvPr/>
        </p:nvSpPr>
        <p:spPr>
          <a:xfrm>
            <a:off x="8021788" y="2295382"/>
            <a:ext cx="1334661" cy="646331"/>
          </a:xfrm>
          <a:prstGeom prst="rect">
            <a:avLst/>
          </a:prstGeom>
        </p:spPr>
        <p:txBody>
          <a:bodyPr wrap="none">
            <a:spAutoFit/>
          </a:bodyPr>
          <a:lstStyle/>
          <a:p>
            <a:r>
              <a:rPr lang="en-US" b="1" dirty="0">
                <a:solidFill>
                  <a:srgbClr val="FF0000"/>
                </a:solidFill>
                <a:latin typeface="Garamond" panose="02020404030301010803" pitchFamily="18" charset="0"/>
              </a:rPr>
              <a:t>pre-trained,</a:t>
            </a:r>
          </a:p>
          <a:p>
            <a:r>
              <a:rPr lang="en-US" b="1" dirty="0">
                <a:solidFill>
                  <a:srgbClr val="FF0000"/>
                </a:solidFill>
                <a:latin typeface="Garamond" panose="02020404030301010803" pitchFamily="18" charset="0"/>
              </a:rPr>
              <a:t>supervised</a:t>
            </a:r>
          </a:p>
        </p:txBody>
      </p:sp>
      <p:sp>
        <p:nvSpPr>
          <p:cNvPr id="233" name="Rectangle 232">
            <a:extLst>
              <a:ext uri="{FF2B5EF4-FFF2-40B4-BE49-F238E27FC236}">
                <a16:creationId xmlns:a16="http://schemas.microsoft.com/office/drawing/2014/main" id="{FEE5A43E-7359-D84D-A708-72A186AEC11E}"/>
              </a:ext>
            </a:extLst>
          </p:cNvPr>
          <p:cNvSpPr/>
          <p:nvPr/>
        </p:nvSpPr>
        <p:spPr>
          <a:xfrm>
            <a:off x="9849589" y="4138872"/>
            <a:ext cx="724878" cy="369332"/>
          </a:xfrm>
          <a:prstGeom prst="rect">
            <a:avLst/>
          </a:prstGeom>
        </p:spPr>
        <p:txBody>
          <a:bodyPr wrap="none">
            <a:spAutoFit/>
          </a:bodyPr>
          <a:lstStyle/>
          <a:p>
            <a:r>
              <a:rPr lang="en-US" b="1" dirty="0">
                <a:solidFill>
                  <a:srgbClr val="FF0000"/>
                </a:solidFill>
                <a:latin typeface="Garamond" panose="02020404030301010803" pitchFamily="18" charset="0"/>
              </a:rPr>
              <a:t>n / a </a:t>
            </a:r>
            <a:endParaRPr lang="en-US" dirty="0"/>
          </a:p>
        </p:txBody>
      </p:sp>
      <p:sp>
        <p:nvSpPr>
          <p:cNvPr id="239" name="Rectangle 238">
            <a:extLst>
              <a:ext uri="{FF2B5EF4-FFF2-40B4-BE49-F238E27FC236}">
                <a16:creationId xmlns:a16="http://schemas.microsoft.com/office/drawing/2014/main" id="{D019029D-F517-A949-8077-6F8BF8CFB117}"/>
              </a:ext>
            </a:extLst>
          </p:cNvPr>
          <p:cNvSpPr/>
          <p:nvPr/>
        </p:nvSpPr>
        <p:spPr>
          <a:xfrm>
            <a:off x="3494450" y="2625622"/>
            <a:ext cx="1334661" cy="646331"/>
          </a:xfrm>
          <a:prstGeom prst="rect">
            <a:avLst/>
          </a:prstGeom>
        </p:spPr>
        <p:txBody>
          <a:bodyPr wrap="none">
            <a:spAutoFit/>
          </a:bodyPr>
          <a:lstStyle/>
          <a:p>
            <a:r>
              <a:rPr lang="en-US" b="1" dirty="0">
                <a:solidFill>
                  <a:srgbClr val="FF0000"/>
                </a:solidFill>
                <a:latin typeface="Garamond" panose="02020404030301010803" pitchFamily="18" charset="0"/>
              </a:rPr>
              <a:t>pre-trained,</a:t>
            </a:r>
          </a:p>
          <a:p>
            <a:r>
              <a:rPr lang="en-US" b="1" dirty="0">
                <a:solidFill>
                  <a:srgbClr val="FF0000"/>
                </a:solidFill>
                <a:latin typeface="Garamond" panose="02020404030301010803" pitchFamily="18" charset="0"/>
              </a:rPr>
              <a:t>supervised</a:t>
            </a:r>
          </a:p>
        </p:txBody>
      </p:sp>
      <p:sp>
        <p:nvSpPr>
          <p:cNvPr id="240" name="Rectangle 239">
            <a:extLst>
              <a:ext uri="{FF2B5EF4-FFF2-40B4-BE49-F238E27FC236}">
                <a16:creationId xmlns:a16="http://schemas.microsoft.com/office/drawing/2014/main" id="{D0157133-80DD-0D4E-981E-2297D7CDCA5D}"/>
              </a:ext>
            </a:extLst>
          </p:cNvPr>
          <p:cNvSpPr/>
          <p:nvPr/>
        </p:nvSpPr>
        <p:spPr>
          <a:xfrm>
            <a:off x="3500457" y="4847163"/>
            <a:ext cx="473206" cy="369332"/>
          </a:xfrm>
          <a:prstGeom prst="rect">
            <a:avLst/>
          </a:prstGeom>
        </p:spPr>
        <p:txBody>
          <a:bodyPr wrap="none">
            <a:spAutoFit/>
          </a:bodyPr>
          <a:lstStyle/>
          <a:p>
            <a:r>
              <a:rPr lang="en-US" b="1" dirty="0">
                <a:solidFill>
                  <a:srgbClr val="FF0000"/>
                </a:solidFill>
                <a:latin typeface="Garamond" panose="02020404030301010803" pitchFamily="18" charset="0"/>
              </a:rPr>
              <a:t>???</a:t>
            </a:r>
          </a:p>
        </p:txBody>
      </p:sp>
    </p:spTree>
    <p:extLst>
      <p:ext uri="{BB962C8B-B14F-4D97-AF65-F5344CB8AC3E}">
        <p14:creationId xmlns:p14="http://schemas.microsoft.com/office/powerpoint/2010/main" val="517723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4292</Words>
  <Application>Microsoft Macintosh PowerPoint</Application>
  <PresentationFormat>Widescreen</PresentationFormat>
  <Paragraphs>734</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Cambria Math</vt:lpstr>
      <vt:lpstr>Garamond</vt:lpstr>
      <vt:lpstr>Helvetica</vt:lpstr>
      <vt:lpstr>Office Theme</vt:lpstr>
      <vt:lpstr>PowerPoint Presentation</vt:lpstr>
      <vt:lpstr>PowerPoint Presentation</vt:lpstr>
      <vt:lpstr>outline</vt:lpstr>
      <vt:lpstr>PowerPoint Presentation</vt:lpstr>
      <vt:lpstr>tl;dr chambers + jurafsky (2008)</vt:lpstr>
      <vt:lpstr>tl;dr chambers + jurafsky (2008)</vt:lpstr>
      <vt:lpstr>tl;dr chambers + jurafsky (2008)</vt:lpstr>
      <vt:lpstr>tl;dr chambers + jurafsky (2008)</vt:lpstr>
      <vt:lpstr>tl;dr chambers + jurafsky (2008)</vt:lpstr>
      <vt:lpstr>PowerPoint Presentation</vt:lpstr>
      <vt:lpstr>motivation natural language</vt:lpstr>
      <vt:lpstr>motivation contexts -- authorship</vt:lpstr>
      <vt:lpstr>motivation events</vt:lpstr>
      <vt:lpstr>motivation impact of events</vt:lpstr>
      <vt:lpstr>PowerPoint Presentation</vt:lpstr>
      <vt:lpstr>background coreference</vt:lpstr>
      <vt:lpstr>background coreference</vt:lpstr>
      <vt:lpstr>PowerPoint Presentation</vt:lpstr>
      <vt:lpstr>PowerPoint Presentation</vt:lpstr>
      <vt:lpstr>cloze taylor (1953)</vt:lpstr>
      <vt:lpstr>cloze examples + context dependence</vt:lpstr>
      <vt:lpstr>cloze reasoning</vt:lpstr>
      <vt:lpstr>PowerPoint Presentation</vt:lpstr>
      <vt:lpstr>stanford parser rationale</vt:lpstr>
      <vt:lpstr>stanford parser example</vt:lpstr>
      <vt:lpstr>stanford parser for chambers + jurafsky (2008)</vt:lpstr>
      <vt:lpstr>PowerPoint Presentation</vt:lpstr>
      <vt:lpstr>scripts schank + abelson (1977)</vt:lpstr>
      <vt:lpstr>scripts cd theory</vt:lpstr>
      <vt:lpstr>scripts conceptualizations</vt:lpstr>
      <vt:lpstr>scripts graphical example</vt:lpstr>
      <vt:lpstr>scripts script learning</vt:lpstr>
      <vt:lpstr>scripts building up</vt:lpstr>
      <vt:lpstr>scripts example</vt:lpstr>
      <vt:lpstr>scripts example</vt:lpstr>
      <vt:lpstr>PowerPoint Presentation</vt:lpstr>
      <vt:lpstr>chambers and jurafsky (2008) big picture</vt:lpstr>
      <vt:lpstr>chambers and jurafsky (2008) big picture</vt:lpstr>
      <vt:lpstr>chambers and jurafsky (2008) big picture</vt:lpstr>
      <vt:lpstr>chambers and jurafsky (2008) houston, we have a </vt:lpstr>
      <vt:lpstr>chambers and jurafsky (2008) narrative coherence</vt:lpstr>
      <vt:lpstr>chambers and jurafsky (2008) influence: centering</vt:lpstr>
      <vt:lpstr>chambers and jurafsky (2008) influence: centering</vt:lpstr>
      <vt:lpstr>chambers and jurafsky (2008) centering in application</vt:lpstr>
      <vt:lpstr>chambers and jurafsky (2008) centering: potential limits</vt:lpstr>
      <vt:lpstr>chambers and jurafsky (2008) narrative events</vt:lpstr>
      <vt:lpstr>chambers and jurafsky (2008) narrative events</vt:lpstr>
      <vt:lpstr>chambers and jurafsky (2008) narrative events</vt:lpstr>
      <vt:lpstr>chambers and jurafsky (2008) narrative cloze test</vt:lpstr>
      <vt:lpstr>chambers and jurafsky (2008) narrative cloze test</vt:lpstr>
      <vt:lpstr>chambers and jurafsky (2008) narrative cloze test</vt:lpstr>
      <vt:lpstr>chambers and jurafsky (2008) narrative cloze test</vt:lpstr>
      <vt:lpstr>chambers and jurafsky (2008) ordering</vt:lpstr>
      <vt:lpstr>chambers and jurafsky (2008) ordering - example</vt:lpstr>
      <vt:lpstr>chambers and jurafsky (2008) ordering – model creation</vt:lpstr>
      <vt:lpstr>chambers and jurafsky (2008) ordering – model formula</vt:lpstr>
      <vt:lpstr>chambers and jurafsky (2008) ordering – results</vt:lpstr>
      <vt:lpstr>chambers and jurafsky (2008) ordering – results</vt:lpstr>
      <vt:lpstr>chambers and jurafsky (2008) ordering – results</vt:lpstr>
      <vt:lpstr>chambers and jurafsky (2008) pipeline</vt:lpstr>
      <vt:lpstr>PowerPoint Presentation</vt:lpstr>
      <vt:lpstr>&lt;/end&gt;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Robson, Isaac S</dc:creator>
  <cp:lastModifiedBy>Robson, Isaac S</cp:lastModifiedBy>
  <cp:revision>139</cp:revision>
  <dcterms:created xsi:type="dcterms:W3CDTF">2020-01-11T22:10:51Z</dcterms:created>
  <dcterms:modified xsi:type="dcterms:W3CDTF">2020-01-19T23:01:10Z</dcterms:modified>
</cp:coreProperties>
</file>